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65" r:id="rId4"/>
    <p:sldId id="266" r:id="rId5"/>
    <p:sldId id="267" r:id="rId6"/>
    <p:sldId id="272" r:id="rId7"/>
    <p:sldId id="263" r:id="rId8"/>
    <p:sldId id="268" r:id="rId9"/>
    <p:sldId id="269" r:id="rId10"/>
    <p:sldId id="270" r:id="rId11"/>
    <p:sldId id="271" r:id="rId12"/>
    <p:sldId id="273" r:id="rId13"/>
    <p:sldId id="274" r:id="rId14"/>
    <p:sldId id="275" r:id="rId15"/>
    <p:sldId id="276" r:id="rId16"/>
    <p:sldId id="277" r:id="rId17"/>
    <p:sldId id="278" r:id="rId18"/>
    <p:sldId id="279" r:id="rId19"/>
    <p:sldId id="280" r:id="rId20"/>
    <p:sldId id="281" r:id="rId21"/>
    <p:sldId id="282"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588" autoAdjust="0"/>
    <p:restoredTop sz="94624" autoAdjust="0"/>
  </p:normalViewPr>
  <p:slideViewPr>
    <p:cSldViewPr>
      <p:cViewPr varScale="1">
        <p:scale>
          <a:sx n="69" d="100"/>
          <a:sy n="69" d="100"/>
        </p:scale>
        <p:origin x="-1416" y="-102"/>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Date Placeholder 27"/>
          <p:cNvSpPr>
            <a:spLocks noGrp="1"/>
          </p:cNvSpPr>
          <p:nvPr>
            <p:ph type="dt" sz="half" idx="10"/>
          </p:nvPr>
        </p:nvSpPr>
        <p:spPr/>
        <p:txBody>
          <a:bodyPr/>
          <a:lstStyle>
            <a:extLst/>
          </a:lstStyle>
          <a:p>
            <a:fld id="{0AB63529-8F08-4687-88F5-867CDE2ED0D8}" type="datetimeFigureOut">
              <a:rPr lang="en-US" smtClean="0"/>
              <a:pPr/>
              <a:t>10/11/2023</a:t>
            </a:fld>
            <a:endParaRPr lang="en-US"/>
          </a:p>
        </p:txBody>
      </p:sp>
      <p:sp>
        <p:nvSpPr>
          <p:cNvPr id="17" name="Footer Placeholder 16"/>
          <p:cNvSpPr>
            <a:spLocks noGrp="1"/>
          </p:cNvSpPr>
          <p:nvPr>
            <p:ph type="ftr" sz="quarter" idx="11"/>
          </p:nvPr>
        </p:nvSpPr>
        <p:spPr/>
        <p:txBody>
          <a:bodyPr/>
          <a:lstStyle>
            <a:extLst/>
          </a:lstStyle>
          <a:p>
            <a:endParaRPr lang="en-US"/>
          </a:p>
        </p:txBody>
      </p:sp>
      <p:sp>
        <p:nvSpPr>
          <p:cNvPr id="29" name="Slide Number Placeholder 28"/>
          <p:cNvSpPr>
            <a:spLocks noGrp="1"/>
          </p:cNvSpPr>
          <p:nvPr>
            <p:ph type="sldNum" sz="quarter" idx="12"/>
          </p:nvPr>
        </p:nvSpPr>
        <p:spPr/>
        <p:txBody>
          <a:bodyPr/>
          <a:lstStyle>
            <a:extLst/>
          </a:lstStyle>
          <a:p>
            <a:fld id="{84BA826E-AD57-43DD-A328-FF03211BCB1E}" type="slidenum">
              <a:rPr lang="en-US" smtClean="0"/>
              <a:pPr/>
              <a:t>‹#›</a:t>
            </a:fld>
            <a:endParaRPr lang="en-US"/>
          </a:p>
        </p:txBody>
      </p:sp>
      <p:sp>
        <p:nvSpPr>
          <p:cNvPr id="32" name="Rectangle 31"/>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39" name="Rectangle 38"/>
          <p:cNvSpPr/>
          <p:nvPr/>
        </p:nvSpPr>
        <p:spPr>
          <a:xfrm>
            <a:off x="309558" y="680477"/>
            <a:ext cx="45720"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40" name="Rectangle 39"/>
          <p:cNvSpPr/>
          <p:nvPr/>
        </p:nvSpPr>
        <p:spPr>
          <a:xfrm>
            <a:off x="269073"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41" name="Rectangle 40"/>
          <p:cNvSpPr/>
          <p:nvPr/>
        </p:nvSpPr>
        <p:spPr>
          <a:xfrm>
            <a:off x="25002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42" name="Rectangle 41"/>
          <p:cNvSpPr/>
          <p:nvPr/>
        </p:nvSpPr>
        <p:spPr>
          <a:xfrm>
            <a:off x="221768"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8" name="Title 7"/>
          <p:cNvSpPr>
            <a:spLocks noGrp="1"/>
          </p:cNvSpPr>
          <p:nvPr>
            <p:ph type="ctrTitle"/>
          </p:nvPr>
        </p:nvSpPr>
        <p:spPr>
          <a:xfrm>
            <a:off x="914400" y="4343400"/>
            <a:ext cx="7772400" cy="1975104"/>
          </a:xfrm>
        </p:spPr>
        <p:txBody>
          <a:bodyPr/>
          <a:lstStyle>
            <a:lvl1pPr marR="9144" algn="l">
              <a:defRPr sz="4000" b="1" cap="all" spc="0" baseline="0">
                <a:effectLst>
                  <a:reflection blurRad="12700" stA="34000" endA="740" endPos="53000" dir="5400000" sy="-100000" algn="bl" rotWithShape="0"/>
                </a:effectLst>
              </a:defRPr>
            </a:lvl1pPr>
            <a:extLst/>
          </a:lstStyle>
          <a:p>
            <a:r>
              <a:rPr kumimoji="0" lang="en-US" smtClean="0"/>
              <a:t>Click to edit Master title style</a:t>
            </a:r>
            <a:endParaRPr kumimoji="0" lang="en-US"/>
          </a:p>
        </p:txBody>
      </p:sp>
      <p:sp>
        <p:nvSpPr>
          <p:cNvPr id="9" name="Subtitle 8"/>
          <p:cNvSpPr>
            <a:spLocks noGrp="1"/>
          </p:cNvSpPr>
          <p:nvPr>
            <p:ph type="subTitle" idx="1"/>
          </p:nvPr>
        </p:nvSpPr>
        <p:spPr>
          <a:xfrm>
            <a:off x="914400" y="2834640"/>
            <a:ext cx="7772400" cy="1508760"/>
          </a:xfrm>
        </p:spPr>
        <p:txBody>
          <a:bodyPr lIns="100584" tIns="45720" anchor="b"/>
          <a:lstStyle>
            <a:lvl1pPr marL="0" indent="0" algn="l">
              <a:spcBef>
                <a:spcPts val="0"/>
              </a:spcBef>
              <a:buNone/>
              <a:defRPr sz="2000">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sp>
        <p:nvSpPr>
          <p:cNvPr id="56" name="Rectangle 55"/>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65" name="Rectangle 64"/>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66" name="Rectangle 65"/>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67" name="Rectangle 66"/>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0AB63529-8F08-4687-88F5-867CDE2ED0D8}" type="datetimeFigureOut">
              <a:rPr lang="en-US" smtClean="0"/>
              <a:pPr/>
              <a:t>10/11/2023</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84BA826E-AD57-43DD-A328-FF03211BCB1E}"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981200" cy="5851525"/>
          </a:xfrm>
        </p:spPr>
        <p:txBody>
          <a:bodyPr vert="eaVert" anchor="ct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609600" y="274639"/>
            <a:ext cx="5867400" cy="5851525"/>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0AB63529-8F08-4687-88F5-867CDE2ED0D8}" type="datetimeFigureOut">
              <a:rPr lang="en-US" smtClean="0"/>
              <a:pPr/>
              <a:t>10/11/2023</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84BA826E-AD57-43DD-A328-FF03211BCB1E}"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0AB63529-8F08-4687-88F5-867CDE2ED0D8}" type="datetimeFigureOut">
              <a:rPr lang="en-US" smtClean="0"/>
              <a:pPr/>
              <a:t>10/11/2023</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84BA826E-AD57-43DD-A328-FF03211BCB1E}"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4" name="Freeform 13"/>
          <p:cNvSpPr>
            <a:spLocks/>
          </p:cNvSpPr>
          <p:nvPr/>
        </p:nvSpPr>
        <p:spPr bwMode="auto">
          <a:xfrm>
            <a:off x="4828952" y="1073888"/>
            <a:ext cx="4322136" cy="5791200"/>
          </a:xfrm>
          <a:custGeom>
            <a:avLst>
              <a:gd name="A1" fmla="val 0"/>
              <a:gd name="A2" fmla="val 0"/>
              <a:gd name="A3" fmla="val 0"/>
              <a:gd name="A4" fmla="val 0"/>
              <a:gd name="A5" fmla="val 0"/>
              <a:gd name="A6" fmla="val 0"/>
              <a:gd name="A7" fmla="val 0"/>
              <a:gd name="A8" fmla="val 0"/>
            </a:avLst>
            <a:gdLst/>
            <a:ahLst/>
            <a:cxnLst>
              <a:cxn ang="0">
                <a:pos x="0" y="3648"/>
              </a:cxn>
              <a:cxn ang="0">
                <a:pos x="720" y="2016"/>
              </a:cxn>
              <a:cxn ang="0">
                <a:pos x="2736" y="0"/>
              </a:cxn>
              <a:cxn ang="0">
                <a:pos x="2736" y="96"/>
              </a:cxn>
              <a:cxn ang="0">
                <a:pos x="744" y="2038"/>
              </a:cxn>
              <a:cxn ang="0">
                <a:pos x="48" y="3648"/>
              </a:cxn>
              <a:cxn ang="0">
                <a:pos x="0" y="3648"/>
              </a:cxn>
            </a:cxnLst>
            <a:rect l="0" t="0" r="0" b="0"/>
            <a:pathLst>
              <a:path w="2736" h="3648">
                <a:moveTo>
                  <a:pt x="0" y="3648"/>
                </a:moveTo>
                <a:lnTo>
                  <a:pt x="720" y="2016"/>
                </a:lnTo>
                <a:lnTo>
                  <a:pt x="2736" y="672"/>
                </a:lnTo>
                <a:lnTo>
                  <a:pt x="2736" y="720"/>
                </a:lnTo>
                <a:lnTo>
                  <a:pt x="744" y="2038"/>
                </a:lnTo>
                <a:lnTo>
                  <a:pt x="48" y="3648"/>
                </a:lnTo>
                <a:lnTo>
                  <a:pt x="48" y="3648"/>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5" name="Freeform 14"/>
          <p:cNvSpPr>
            <a:spLocks/>
          </p:cNvSpPr>
          <p:nvPr/>
        </p:nvSpPr>
        <p:spPr bwMode="auto">
          <a:xfrm>
            <a:off x="373966" y="0"/>
            <a:ext cx="5514536" cy="6615332"/>
          </a:xfrm>
          <a:custGeom>
            <a:avLst>
              <a:gd name="A1" fmla="val 0"/>
              <a:gd name="A2" fmla="val 0"/>
              <a:gd name="A3" fmla="val 0"/>
              <a:gd name="A4" fmla="val 0"/>
              <a:gd name="A5" fmla="val 0"/>
              <a:gd name="A6" fmla="val 0"/>
              <a:gd name="A7" fmla="val 0"/>
              <a:gd name="A8" fmla="val 0"/>
            </a:avLst>
            <a:gdLst/>
            <a:ahLst/>
            <a:cxnLst>
              <a:cxn ang="0">
                <a:pos x="0" y="4080"/>
              </a:cxn>
              <a:cxn ang="0">
                <a:pos x="0" y="4128"/>
              </a:cxn>
              <a:cxn ang="0">
                <a:pos x="3504" y="2640"/>
              </a:cxn>
              <a:cxn ang="0">
                <a:pos x="2880" y="0"/>
              </a:cxn>
              <a:cxn ang="0">
                <a:pos x="2832" y="0"/>
              </a:cxn>
              <a:cxn ang="0">
                <a:pos x="3465" y="2619"/>
              </a:cxn>
              <a:cxn ang="0">
                <a:pos x="0" y="4080"/>
              </a:cxn>
            </a:cxnLst>
            <a:rect l="0" t="0" r="0" b="0"/>
            <a:pathLst>
              <a:path w="3504" h="4128">
                <a:moveTo>
                  <a:pt x="0" y="4080"/>
                </a:moveTo>
                <a:lnTo>
                  <a:pt x="0" y="4128"/>
                </a:lnTo>
                <a:lnTo>
                  <a:pt x="3504" y="2640"/>
                </a:lnTo>
                <a:lnTo>
                  <a:pt x="2880" y="0"/>
                </a:lnTo>
                <a:lnTo>
                  <a:pt x="2832" y="0"/>
                </a:lnTo>
                <a:lnTo>
                  <a:pt x="3465" y="2619"/>
                </a:lnTo>
                <a:lnTo>
                  <a:pt x="0" y="4080"/>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3" name="Freeform 12"/>
          <p:cNvSpPr>
            <a:spLocks/>
          </p:cNvSpPr>
          <p:nvPr/>
        </p:nvSpPr>
        <p:spPr bwMode="auto">
          <a:xfrm rot="5236414">
            <a:off x="4462128" y="1483600"/>
            <a:ext cx="4114800" cy="118872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6" name="Freeform 15"/>
          <p:cNvSpPr>
            <a:spLocks/>
          </p:cNvSpPr>
          <p:nvPr/>
        </p:nvSpPr>
        <p:spPr bwMode="auto">
          <a:xfrm>
            <a:off x="5943600" y="0"/>
            <a:ext cx="2743200" cy="4267200"/>
          </a:xfrm>
          <a:custGeom>
            <a:avLst>
              <a:gd name="A1" fmla="val 0"/>
              <a:gd name="A2" fmla="val 0"/>
              <a:gd name="A3" fmla="val 0"/>
              <a:gd name="A4" fmla="val 0"/>
              <a:gd name="A5" fmla="val 0"/>
              <a:gd name="A6" fmla="val 0"/>
              <a:gd name="A7" fmla="val 0"/>
              <a:gd name="A8" fmla="val 0"/>
            </a:avLst>
            <a:gdLst/>
            <a:ahLst/>
            <a:cxnLst>
              <a:cxn ang="0">
                <a:pos x="1104" y="0"/>
              </a:cxn>
              <a:cxn ang="0">
                <a:pos x="1728" y="0"/>
              </a:cxn>
              <a:cxn ang="0">
                <a:pos x="0" y="2688"/>
              </a:cxn>
              <a:cxn ang="0">
                <a:pos x="1104" y="0"/>
              </a:cxn>
            </a:cxnLst>
            <a:rect l="0" t="0" r="0" b="0"/>
            <a:pathLst>
              <a:path w="1728" h="2688">
                <a:moveTo>
                  <a:pt x="1104" y="0"/>
                </a:moveTo>
                <a:lnTo>
                  <a:pt x="1728" y="0"/>
                </a:lnTo>
                <a:lnTo>
                  <a:pt x="0" y="2688"/>
                </a:lnTo>
                <a:lnTo>
                  <a:pt x="110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7" name="Freeform 16"/>
          <p:cNvSpPr>
            <a:spLocks/>
          </p:cNvSpPr>
          <p:nvPr/>
        </p:nvSpPr>
        <p:spPr bwMode="auto">
          <a:xfrm>
            <a:off x="5943600" y="4267200"/>
            <a:ext cx="3200400" cy="1143000"/>
          </a:xfrm>
          <a:custGeom>
            <a:avLst>
              <a:gd name="A1" fmla="val 0"/>
              <a:gd name="A2" fmla="val 0"/>
              <a:gd name="A3" fmla="val 0"/>
              <a:gd name="A4" fmla="val 0"/>
              <a:gd name="A5" fmla="val 0"/>
              <a:gd name="A6" fmla="val 0"/>
              <a:gd name="A7" fmla="val 0"/>
              <a:gd name="A8" fmla="val 0"/>
            </a:avLst>
            <a:gdLst/>
            <a:ahLst/>
            <a:cxnLst>
              <a:cxn ang="0">
                <a:pos x="0" y="0"/>
              </a:cxn>
              <a:cxn ang="0">
                <a:pos x="2016" y="240"/>
              </a:cxn>
              <a:cxn ang="0">
                <a:pos x="2016" y="720"/>
              </a:cxn>
              <a:cxn ang="0">
                <a:pos x="0" y="0"/>
              </a:cxn>
            </a:cxnLst>
            <a:rect l="0" t="0" r="0" b="0"/>
            <a:pathLst>
              <a:path w="2016" h="720">
                <a:moveTo>
                  <a:pt x="0" y="0"/>
                </a:moveTo>
                <a:lnTo>
                  <a:pt x="2016" y="240"/>
                </a:lnTo>
                <a:lnTo>
                  <a:pt x="2016" y="720"/>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8" name="Freeform 17"/>
          <p:cNvSpPr>
            <a:spLocks/>
          </p:cNvSpPr>
          <p:nvPr/>
        </p:nvSpPr>
        <p:spPr bwMode="auto">
          <a:xfrm>
            <a:off x="5943600" y="0"/>
            <a:ext cx="1371600" cy="4267200"/>
          </a:xfrm>
          <a:custGeom>
            <a:avLst>
              <a:gd name="A1" fmla="val 0"/>
              <a:gd name="A2" fmla="val 0"/>
              <a:gd name="A3" fmla="val 0"/>
              <a:gd name="A4" fmla="val 0"/>
              <a:gd name="A5" fmla="val 0"/>
              <a:gd name="A6" fmla="val 0"/>
              <a:gd name="A7" fmla="val 0"/>
              <a:gd name="A8" fmla="val 0"/>
            </a:avLst>
            <a:gdLst/>
            <a:ahLst/>
            <a:cxnLst>
              <a:cxn ang="0">
                <a:pos x="864" y="0"/>
              </a:cxn>
              <a:cxn ang="0">
                <a:pos x="0" y="2688"/>
              </a:cxn>
              <a:cxn ang="0">
                <a:pos x="768" y="0"/>
              </a:cxn>
              <a:cxn ang="0">
                <a:pos x="864" y="0"/>
              </a:cxn>
            </a:cxnLst>
            <a:rect l="0" t="0" r="0" b="0"/>
            <a:pathLst>
              <a:path w="864" h="2688">
                <a:moveTo>
                  <a:pt x="864" y="0"/>
                </a:moveTo>
                <a:lnTo>
                  <a:pt x="0" y="2688"/>
                </a:lnTo>
                <a:lnTo>
                  <a:pt x="768" y="0"/>
                </a:lnTo>
                <a:lnTo>
                  <a:pt x="86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9" name="Freeform 18"/>
          <p:cNvSpPr>
            <a:spLocks/>
          </p:cNvSpPr>
          <p:nvPr/>
        </p:nvSpPr>
        <p:spPr bwMode="auto">
          <a:xfrm>
            <a:off x="5948363" y="4246563"/>
            <a:ext cx="2090737" cy="2611437"/>
          </a:xfrm>
          <a:custGeom>
            <a:avLst>
              <a:gd name="A1" fmla="val 0"/>
              <a:gd name="A2" fmla="val 0"/>
              <a:gd name="A3" fmla="val 0"/>
              <a:gd name="A4" fmla="val 0"/>
              <a:gd name="A5" fmla="val 0"/>
              <a:gd name="A6" fmla="val 0"/>
              <a:gd name="A7" fmla="val 0"/>
              <a:gd name="A8" fmla="val 0"/>
            </a:avLst>
            <a:gdLst/>
            <a:ahLst/>
            <a:cxnLst>
              <a:cxn ang="0">
                <a:pos x="1071" y="1645"/>
              </a:cxn>
              <a:cxn ang="0">
                <a:pos x="1317" y="1645"/>
              </a:cxn>
              <a:cxn ang="0">
                <a:pos x="0" y="0"/>
              </a:cxn>
              <a:cxn ang="0">
                <a:pos x="1071" y="1645"/>
              </a:cxn>
            </a:cxnLst>
            <a:rect l="0" t="0" r="0" b="0"/>
            <a:pathLst>
              <a:path w="1317" h="1645">
                <a:moveTo>
                  <a:pt x="1071" y="1645"/>
                </a:moveTo>
                <a:lnTo>
                  <a:pt x="1317" y="1645"/>
                </a:lnTo>
                <a:lnTo>
                  <a:pt x="0" y="0"/>
                </a:lnTo>
                <a:lnTo>
                  <a:pt x="1071" y="1645"/>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20" name="Freeform 19"/>
          <p:cNvSpPr>
            <a:spLocks/>
          </p:cNvSpPr>
          <p:nvPr/>
        </p:nvSpPr>
        <p:spPr bwMode="auto">
          <a:xfrm>
            <a:off x="5943600" y="4267200"/>
            <a:ext cx="1600200" cy="2590800"/>
          </a:xfrm>
          <a:custGeom>
            <a:avLst>
              <a:gd name="A1" fmla="val 0"/>
              <a:gd name="A2" fmla="val 0"/>
              <a:gd name="A3" fmla="val 0"/>
              <a:gd name="A4" fmla="val 0"/>
              <a:gd name="A5" fmla="val 0"/>
              <a:gd name="A6" fmla="val 0"/>
              <a:gd name="A7" fmla="val 0"/>
              <a:gd name="A8" fmla="val 0"/>
            </a:avLst>
            <a:gdLst/>
            <a:ahLst/>
            <a:cxnLst>
              <a:cxn ang="0">
                <a:pos x="1008" y="1632"/>
              </a:cxn>
              <a:cxn ang="0">
                <a:pos x="0" y="0"/>
              </a:cxn>
              <a:cxn ang="0">
                <a:pos x="960" y="1632"/>
              </a:cxn>
              <a:cxn ang="0">
                <a:pos x="1008" y="1632"/>
              </a:cxn>
            </a:cxnLst>
            <a:rect l="0" t="0" r="0" b="0"/>
            <a:pathLst>
              <a:path w="1008" h="1632">
                <a:moveTo>
                  <a:pt x="1008" y="1632"/>
                </a:moveTo>
                <a:lnTo>
                  <a:pt x="0" y="0"/>
                </a:lnTo>
                <a:lnTo>
                  <a:pt x="960" y="1632"/>
                </a:lnTo>
                <a:lnTo>
                  <a:pt x="1008"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21" name="Freeform 20"/>
          <p:cNvSpPr>
            <a:spLocks/>
          </p:cNvSpPr>
          <p:nvPr/>
        </p:nvSpPr>
        <p:spPr bwMode="auto">
          <a:xfrm>
            <a:off x="5943600" y="1371600"/>
            <a:ext cx="3200400" cy="2895600"/>
          </a:xfrm>
          <a:custGeom>
            <a:avLst>
              <a:gd name="A1" fmla="val 0"/>
              <a:gd name="A2" fmla="val 0"/>
              <a:gd name="A3" fmla="val 0"/>
              <a:gd name="A4" fmla="val 0"/>
              <a:gd name="A5" fmla="val 0"/>
              <a:gd name="A6" fmla="val 0"/>
              <a:gd name="A7" fmla="val 0"/>
              <a:gd name="A8" fmla="val 0"/>
            </a:avLst>
            <a:gdLst/>
            <a:ahLst/>
            <a:cxnLst>
              <a:cxn ang="0">
                <a:pos x="2016" y="0"/>
              </a:cxn>
              <a:cxn ang="0">
                <a:pos x="2016" y="144"/>
              </a:cxn>
              <a:cxn ang="0">
                <a:pos x="0" y="1824"/>
              </a:cxn>
              <a:cxn ang="0">
                <a:pos x="2016" y="0"/>
              </a:cxn>
            </a:cxnLst>
            <a:rect l="0" t="0" r="0" b="0"/>
            <a:pathLst>
              <a:path w="2016" h="1824">
                <a:moveTo>
                  <a:pt x="2016" y="0"/>
                </a:moveTo>
                <a:lnTo>
                  <a:pt x="2016" y="144"/>
                </a:lnTo>
                <a:lnTo>
                  <a:pt x="0" y="1824"/>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22" name="Freeform 21"/>
          <p:cNvSpPr>
            <a:spLocks/>
          </p:cNvSpPr>
          <p:nvPr/>
        </p:nvSpPr>
        <p:spPr bwMode="auto">
          <a:xfrm>
            <a:off x="5943600" y="1752600"/>
            <a:ext cx="3200400" cy="2514600"/>
          </a:xfrm>
          <a:custGeom>
            <a:avLst>
              <a:gd name="A1" fmla="val 0"/>
              <a:gd name="A2" fmla="val 0"/>
              <a:gd name="A3" fmla="val 0"/>
              <a:gd name="A4" fmla="val 0"/>
              <a:gd name="A5" fmla="val 0"/>
              <a:gd name="A6" fmla="val 0"/>
              <a:gd name="A7" fmla="val 0"/>
              <a:gd name="A8" fmla="val 0"/>
            </a:avLst>
            <a:gdLst/>
            <a:ahLst/>
            <a:cxnLst>
              <a:cxn ang="0">
                <a:pos x="2016" y="0"/>
              </a:cxn>
              <a:cxn ang="0">
                <a:pos x="0" y="1584"/>
              </a:cxn>
              <a:cxn ang="0">
                <a:pos x="2016" y="48"/>
              </a:cxn>
              <a:cxn ang="0">
                <a:pos x="2016" y="0"/>
              </a:cxn>
            </a:cxnLst>
            <a:rect l="0" t="0" r="0" b="0"/>
            <a:pathLst>
              <a:path w="2016" h="1584">
                <a:moveTo>
                  <a:pt x="2016" y="0"/>
                </a:moveTo>
                <a:lnTo>
                  <a:pt x="0" y="1584"/>
                </a:lnTo>
                <a:lnTo>
                  <a:pt x="2016" y="48"/>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23" name="Freeform 22"/>
          <p:cNvSpPr>
            <a:spLocks/>
          </p:cNvSpPr>
          <p:nvPr/>
        </p:nvSpPr>
        <p:spPr bwMode="auto">
          <a:xfrm>
            <a:off x="990600" y="4267200"/>
            <a:ext cx="4953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120" y="0"/>
              </a:cxn>
              <a:cxn ang="0">
                <a:pos x="1056" y="1632"/>
              </a:cxn>
              <a:cxn ang="0">
                <a:pos x="0" y="1632"/>
              </a:cxn>
            </a:cxnLst>
            <a:rect l="0" t="0" r="0" b="0"/>
            <a:pathLst>
              <a:path w="3120" h="1632">
                <a:moveTo>
                  <a:pt x="0" y="1632"/>
                </a:moveTo>
                <a:lnTo>
                  <a:pt x="3120" y="0"/>
                </a:lnTo>
                <a:lnTo>
                  <a:pt x="1056"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24" name="Freeform 23"/>
          <p:cNvSpPr>
            <a:spLocks/>
          </p:cNvSpPr>
          <p:nvPr/>
        </p:nvSpPr>
        <p:spPr bwMode="auto">
          <a:xfrm>
            <a:off x="533400" y="4267200"/>
            <a:ext cx="5334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360" y="0"/>
              </a:cxn>
              <a:cxn ang="0">
                <a:pos x="144" y="1632"/>
              </a:cxn>
              <a:cxn ang="0">
                <a:pos x="0" y="1632"/>
              </a:cxn>
            </a:cxnLst>
            <a:rect l="0" t="0" r="0" b="0"/>
            <a:pathLst>
              <a:path w="3360" h="1632">
                <a:moveTo>
                  <a:pt x="0" y="1632"/>
                </a:moveTo>
                <a:lnTo>
                  <a:pt x="3360" y="0"/>
                </a:lnTo>
                <a:lnTo>
                  <a:pt x="144"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25" name="Freeform 24"/>
          <p:cNvSpPr>
            <a:spLocks/>
          </p:cNvSpPr>
          <p:nvPr/>
        </p:nvSpPr>
        <p:spPr bwMode="auto">
          <a:xfrm>
            <a:off x="366824" y="2438400"/>
            <a:ext cx="5638800" cy="1828800"/>
          </a:xfrm>
          <a:custGeom>
            <a:avLst>
              <a:gd name="A1" fmla="val 0"/>
              <a:gd name="A2" fmla="val 0"/>
              <a:gd name="A3" fmla="val 0"/>
              <a:gd name="A4" fmla="val 0"/>
              <a:gd name="A5" fmla="val 0"/>
              <a:gd name="A6" fmla="val 0"/>
              <a:gd name="A7" fmla="val 0"/>
              <a:gd name="A8" fmla="val 0"/>
            </a:avLst>
            <a:gdLst/>
            <a:ahLst/>
            <a:cxnLst>
              <a:cxn ang="0">
                <a:pos x="0" y="0"/>
              </a:cxn>
              <a:cxn ang="0">
                <a:pos x="3552" y="1152"/>
              </a:cxn>
              <a:cxn ang="0">
                <a:pos x="0" y="384"/>
              </a:cxn>
              <a:cxn ang="0">
                <a:pos x="0" y="0"/>
              </a:cxn>
            </a:cxnLst>
            <a:rect l="0" t="0" r="0" b="0"/>
            <a:pathLst>
              <a:path w="3552" h="1152">
                <a:moveTo>
                  <a:pt x="0" y="0"/>
                </a:moveTo>
                <a:lnTo>
                  <a:pt x="3504" y="1152"/>
                </a:lnTo>
                <a:lnTo>
                  <a:pt x="0" y="384"/>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26" name="Freeform 25"/>
          <p:cNvSpPr>
            <a:spLocks/>
          </p:cNvSpPr>
          <p:nvPr/>
        </p:nvSpPr>
        <p:spPr bwMode="auto">
          <a:xfrm>
            <a:off x="366824" y="2133600"/>
            <a:ext cx="5638800" cy="213360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27" name="Freeform 26"/>
          <p:cNvSpPr>
            <a:spLocks/>
          </p:cNvSpPr>
          <p:nvPr/>
        </p:nvSpPr>
        <p:spPr bwMode="auto">
          <a:xfrm>
            <a:off x="4572000" y="4267200"/>
            <a:ext cx="1371600" cy="2590800"/>
          </a:xfrm>
          <a:custGeom>
            <a:avLst>
              <a:gd name="A1" fmla="val 0"/>
              <a:gd name="A2" fmla="val 0"/>
              <a:gd name="A3" fmla="val 0"/>
              <a:gd name="A4" fmla="val 0"/>
              <a:gd name="A5" fmla="val 0"/>
              <a:gd name="A6" fmla="val 0"/>
              <a:gd name="A7" fmla="val 0"/>
              <a:gd name="A8" fmla="val 0"/>
            </a:avLst>
            <a:gdLst/>
            <a:ahLst/>
            <a:cxnLst>
              <a:cxn ang="0">
                <a:pos x="0" y="1632"/>
              </a:cxn>
              <a:cxn ang="0">
                <a:pos x="96" y="1632"/>
              </a:cxn>
              <a:cxn ang="0">
                <a:pos x="864" y="0"/>
              </a:cxn>
              <a:cxn ang="0">
                <a:pos x="0" y="1632"/>
              </a:cxn>
            </a:cxnLst>
            <a:rect l="0" t="0" r="0" b="0"/>
            <a:pathLst>
              <a:path w="864" h="1632">
                <a:moveTo>
                  <a:pt x="0" y="1632"/>
                </a:moveTo>
                <a:lnTo>
                  <a:pt x="96" y="1632"/>
                </a:lnTo>
                <a:lnTo>
                  <a:pt x="864" y="0"/>
                </a:lnTo>
                <a:lnTo>
                  <a:pt x="0" y="1632"/>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3" name="Text Placeholder 2"/>
          <p:cNvSpPr>
            <a:spLocks noGrp="1"/>
          </p:cNvSpPr>
          <p:nvPr>
            <p:ph type="body" idx="1"/>
          </p:nvPr>
        </p:nvSpPr>
        <p:spPr>
          <a:xfrm>
            <a:off x="706902" y="1351672"/>
            <a:ext cx="5718048" cy="977486"/>
          </a:xfrm>
        </p:spPr>
        <p:txBody>
          <a:bodyPr lIns="82296" tIns="45720" bIns="0" anchor="t"/>
          <a:lstStyle>
            <a:lvl1pPr marL="54864" indent="0">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fld id="{0AB63529-8F08-4687-88F5-867CDE2ED0D8}" type="datetimeFigureOut">
              <a:rPr lang="en-US" smtClean="0"/>
              <a:pPr/>
              <a:t>10/11/2023</a:t>
            </a:fld>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84BA826E-AD57-43DD-A328-FF03211BCB1E}" type="slidenum">
              <a:rPr lang="en-US" smtClean="0"/>
              <a:pPr/>
              <a:t>‹#›</a:t>
            </a:fld>
            <a:endParaRPr lang="en-US"/>
          </a:p>
        </p:txBody>
      </p:sp>
      <p:sp>
        <p:nvSpPr>
          <p:cNvPr id="7" name="Rectangle 6"/>
          <p:cNvSpPr/>
          <p:nvPr/>
        </p:nvSpPr>
        <p:spPr>
          <a:xfrm>
            <a:off x="363160" y="402264"/>
            <a:ext cx="850392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a:xfrm>
            <a:off x="706902" y="512064"/>
            <a:ext cx="8156448" cy="777240"/>
          </a:xfrm>
        </p:spPr>
        <p:txBody>
          <a:bodyPr tIns="64008"/>
          <a:lstStyle>
            <a:lvl1pPr algn="l">
              <a:buNone/>
              <a:defRPr sz="3800" b="0" cap="none" spc="-150" baseline="0"/>
            </a:lvl1pPr>
            <a:extLst/>
          </a:lstStyle>
          <a:p>
            <a:r>
              <a:rPr kumimoji="0" lang="en-US" smtClean="0"/>
              <a:t>Click to edit Master title style</a:t>
            </a:r>
            <a:endParaRPr kumimoji="0" lang="en-US"/>
          </a:p>
        </p:txBody>
      </p:sp>
      <p:sp>
        <p:nvSpPr>
          <p:cNvPr id="8" name="Rectangle 7"/>
          <p:cNvSpPr/>
          <p:nvPr/>
        </p:nvSpPr>
        <p:spPr>
          <a:xfrm flipH="1">
            <a:off x="371538"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9" name="Rectangle 8"/>
          <p:cNvSpPr/>
          <p:nvPr/>
        </p:nvSpPr>
        <p:spPr>
          <a:xfrm flipH="1">
            <a:off x="411109"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10" name="Rectangle 9"/>
          <p:cNvSpPr/>
          <p:nvPr/>
        </p:nvSpPr>
        <p:spPr>
          <a:xfrm flipH="1">
            <a:off x="44845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1" name="Rectangle 10"/>
          <p:cNvSpPr/>
          <p:nvPr/>
        </p:nvSpPr>
        <p:spPr>
          <a:xfrm flipH="1">
            <a:off x="476702"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12" name="Rectangle 11"/>
          <p:cNvSpPr/>
          <p:nvPr/>
        </p:nvSpPr>
        <p:spPr>
          <a:xfrm>
            <a:off x="500478" y="680477"/>
            <a:ext cx="36576"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512064"/>
            <a:ext cx="8229600" cy="914400"/>
          </a:xfrm>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464344" y="1770501"/>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55344" y="1770501"/>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0AB63529-8F08-4687-88F5-867CDE2ED0D8}" type="datetimeFigureOut">
              <a:rPr lang="en-US" smtClean="0"/>
              <a:pPr/>
              <a:t>10/11/2023</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84BA826E-AD57-43DD-A328-FF03211BCB1E}"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5" name="Rectangle 24"/>
          <p:cNvSpPr/>
          <p:nvPr/>
        </p:nvSpPr>
        <p:spPr>
          <a:xfrm>
            <a:off x="0" y="402265"/>
            <a:ext cx="886708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a:xfrm>
            <a:off x="504824" y="512064"/>
            <a:ext cx="7772400" cy="914400"/>
          </a:xfrm>
        </p:spPr>
        <p:txBody>
          <a:bodyPr anchor="t"/>
          <a:lstStyle>
            <a:lvl1pPr>
              <a:defRPr sz="4000"/>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809750"/>
            <a:ext cx="4040188" cy="639762"/>
          </a:xfrm>
        </p:spPr>
        <p:txBody>
          <a:bodyPr anchor="ctr"/>
          <a:lstStyle>
            <a:lvl1pPr marL="73152" indent="0" algn="l">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1809750"/>
            <a:ext cx="4041775" cy="639762"/>
          </a:xfrm>
        </p:spPr>
        <p:txBody>
          <a:bodyPr anchor="ctr"/>
          <a:lstStyle>
            <a:lvl1pPr marL="73152" indent="0">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2459037"/>
            <a:ext cx="4040188"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2459037"/>
            <a:ext cx="4041775"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0AB63529-8F08-4687-88F5-867CDE2ED0D8}" type="datetimeFigureOut">
              <a:rPr lang="en-US" smtClean="0"/>
              <a:pPr/>
              <a:t>10/11/2023</a:t>
            </a:fld>
            <a:endParaRPr lang="en-US"/>
          </a:p>
        </p:txBody>
      </p:sp>
      <p:sp>
        <p:nvSpPr>
          <p:cNvPr id="8" name="Footer Placeholder 7"/>
          <p:cNvSpPr>
            <a:spLocks noGrp="1"/>
          </p:cNvSpPr>
          <p:nvPr>
            <p:ph type="ftr" sz="quarter" idx="11"/>
          </p:nvPr>
        </p:nvSpPr>
        <p:spPr/>
        <p:txBody>
          <a:bodyPr/>
          <a:lstStyle>
            <a:extLst/>
          </a:lstStyle>
          <a:p>
            <a:endParaRPr lang="en-US"/>
          </a:p>
        </p:txBody>
      </p:sp>
      <p:sp>
        <p:nvSpPr>
          <p:cNvPr id="9" name="Slide Number Placeholder 8"/>
          <p:cNvSpPr>
            <a:spLocks noGrp="1"/>
          </p:cNvSpPr>
          <p:nvPr>
            <p:ph type="sldNum" sz="quarter" idx="12"/>
          </p:nvPr>
        </p:nvSpPr>
        <p:spPr/>
        <p:txBody>
          <a:bodyPr/>
          <a:lstStyle>
            <a:extLst/>
          </a:lstStyle>
          <a:p>
            <a:fld id="{84BA826E-AD57-43DD-A328-FF03211BCB1E}" type="slidenum">
              <a:rPr lang="en-US" smtClean="0"/>
              <a:pPr/>
              <a:t>‹#›</a:t>
            </a:fld>
            <a:endParaRPr lang="en-US"/>
          </a:p>
        </p:txBody>
      </p:sp>
      <p:sp>
        <p:nvSpPr>
          <p:cNvPr id="16" name="Rectangle 15"/>
          <p:cNvSpPr/>
          <p:nvPr/>
        </p:nvSpPr>
        <p:spPr>
          <a:xfrm>
            <a:off x="87790" y="680477"/>
            <a:ext cx="45720"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17" name="Rectangle 16"/>
          <p:cNvSpPr/>
          <p:nvPr/>
        </p:nvSpPr>
        <p:spPr>
          <a:xfrm>
            <a:off x="47305"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18" name="Rectangle 17"/>
          <p:cNvSpPr/>
          <p:nvPr/>
        </p:nvSpPr>
        <p:spPr>
          <a:xfrm>
            <a:off x="2825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9" name="Rectangle 18"/>
          <p:cNvSpPr/>
          <p:nvPr/>
        </p:nvSpPr>
        <p:spPr>
          <a:xfrm>
            <a:off x="0"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20" name="Rectangle 19"/>
          <p:cNvSpPr/>
          <p:nvPr/>
        </p:nvSpPr>
        <p:spPr>
          <a:xfrm flipH="1">
            <a:off x="149770"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21" name="Rectangle 20"/>
          <p:cNvSpPr/>
          <p:nvPr/>
        </p:nvSpPr>
        <p:spPr>
          <a:xfrm flipH="1">
            <a:off x="189341"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22" name="Rectangle 21"/>
          <p:cNvSpPr/>
          <p:nvPr/>
        </p:nvSpPr>
        <p:spPr>
          <a:xfrm flipH="1">
            <a:off x="22668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9" name="Rectangle 28"/>
          <p:cNvSpPr/>
          <p:nvPr/>
        </p:nvSpPr>
        <p:spPr>
          <a:xfrm flipH="1">
            <a:off x="254934"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30" name="Rectangle 29"/>
          <p:cNvSpPr/>
          <p:nvPr/>
        </p:nvSpPr>
        <p:spPr>
          <a:xfrm>
            <a:off x="278710" y="680477"/>
            <a:ext cx="36576"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400" y="512064"/>
            <a:ext cx="7772400" cy="914400"/>
          </a:xfrm>
        </p:spPr>
        <p:txBody>
          <a:bodyPr/>
          <a:lstStyle>
            <a:lvl1pPr>
              <a:defRPr sz="4000" cap="none" baseline="0"/>
            </a:lvl1pPr>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extLst/>
          </a:lstStyle>
          <a:p>
            <a:fld id="{0AB63529-8F08-4687-88F5-867CDE2ED0D8}" type="datetimeFigureOut">
              <a:rPr lang="en-US" smtClean="0"/>
              <a:pPr/>
              <a:t>10/11/2023</a:t>
            </a:fld>
            <a:endParaRPr lang="en-US"/>
          </a:p>
        </p:txBody>
      </p:sp>
      <p:sp>
        <p:nvSpPr>
          <p:cNvPr id="4" name="Footer Placeholder 3"/>
          <p:cNvSpPr>
            <a:spLocks noGrp="1"/>
          </p:cNvSpPr>
          <p:nvPr>
            <p:ph type="ftr" sz="quarter" idx="11"/>
          </p:nvPr>
        </p:nvSpPr>
        <p:spPr/>
        <p:txBody>
          <a:bodyPr/>
          <a:lstStyle>
            <a:extLst/>
          </a:lstStyle>
          <a:p>
            <a:endParaRPr lang="en-US"/>
          </a:p>
        </p:txBody>
      </p:sp>
      <p:sp>
        <p:nvSpPr>
          <p:cNvPr id="5" name="Slide Number Placeholder 4"/>
          <p:cNvSpPr>
            <a:spLocks noGrp="1"/>
          </p:cNvSpPr>
          <p:nvPr>
            <p:ph type="sldNum" sz="quarter" idx="12"/>
          </p:nvPr>
        </p:nvSpPr>
        <p:spPr/>
        <p:txBody>
          <a:bodyPr/>
          <a:lstStyle>
            <a:extLst/>
          </a:lstStyle>
          <a:p>
            <a:fld id="{84BA826E-AD57-43DD-A328-FF03211BCB1E}"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extLst/>
          </a:lstStyle>
          <a:p>
            <a:fld id="{0AB63529-8F08-4687-88F5-867CDE2ED0D8}" type="datetimeFigureOut">
              <a:rPr lang="en-US" smtClean="0"/>
              <a:pPr/>
              <a:t>10/11/2023</a:t>
            </a:fld>
            <a:endParaRPr lang="en-US"/>
          </a:p>
        </p:txBody>
      </p:sp>
      <p:sp>
        <p:nvSpPr>
          <p:cNvPr id="3" name="Footer Placeholder 2"/>
          <p:cNvSpPr>
            <a:spLocks noGrp="1"/>
          </p:cNvSpPr>
          <p:nvPr>
            <p:ph type="ftr" sz="quarter" idx="11"/>
          </p:nvPr>
        </p:nvSpPr>
        <p:spPr/>
        <p:txBody>
          <a:bodyPr/>
          <a:lstStyle>
            <a:extLst/>
          </a:lstStyle>
          <a:p>
            <a:endParaRPr lang="en-US"/>
          </a:p>
        </p:txBody>
      </p:sp>
      <p:sp>
        <p:nvSpPr>
          <p:cNvPr id="4" name="Slide Number Placeholder 3"/>
          <p:cNvSpPr>
            <a:spLocks noGrp="1"/>
          </p:cNvSpPr>
          <p:nvPr>
            <p:ph type="sldNum" sz="quarter" idx="12"/>
          </p:nvPr>
        </p:nvSpPr>
        <p:spPr/>
        <p:txBody>
          <a:bodyPr/>
          <a:lstStyle>
            <a:extLst/>
          </a:lstStyle>
          <a:p>
            <a:fld id="{84BA826E-AD57-43DD-A328-FF03211BCB1E}"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273050"/>
            <a:ext cx="8229600" cy="1162050"/>
          </a:xfrm>
        </p:spPr>
        <p:txBody>
          <a:bodyPr anchor="ctr"/>
          <a:lstStyle>
            <a:lvl1pPr algn="l">
              <a:buNone/>
              <a:defRPr sz="3600" b="0"/>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685800" y="1435100"/>
            <a:ext cx="2514600" cy="4572000"/>
          </a:xfrm>
        </p:spPr>
        <p:txBody>
          <a:bodyPr/>
          <a:lstStyle>
            <a:lvl1pPr marL="54864" indent="0">
              <a:buNone/>
              <a:defRPr sz="18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3429000" y="1435100"/>
            <a:ext cx="5486400"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0AB63529-8F08-4687-88F5-867CDE2ED0D8}" type="datetimeFigureOut">
              <a:rPr lang="en-US" smtClean="0"/>
              <a:pPr/>
              <a:t>10/11/2023</a:t>
            </a:fld>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84BA826E-AD57-43DD-A328-FF03211BCB1E}"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368032" y="0"/>
            <a:ext cx="8778240" cy="1878037"/>
          </a:xfrm>
          <a:prstGeom prst="rect">
            <a:avLst/>
          </a:prstGeom>
          <a:solidFill>
            <a:srgbClr val="000000">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cxnSp>
        <p:nvCxnSpPr>
          <p:cNvPr id="9" name="Straight Connector 8"/>
          <p:cNvCxnSpPr/>
          <p:nvPr/>
        </p:nvCxnSpPr>
        <p:spPr>
          <a:xfrm flipV="1">
            <a:off x="363195" y="1885028"/>
            <a:ext cx="8782622" cy="0"/>
          </a:xfrm>
          <a:prstGeom prst="line">
            <a:avLst/>
          </a:prstGeom>
          <a:noFill/>
          <a:ln w="19050" cap="flat" cmpd="sng" algn="ctr">
            <a:solidFill>
              <a:srgbClr val="FFFFFF">
                <a:alpha val="100000"/>
              </a:srgbClr>
            </a:solidFill>
            <a:prstDash val="solid"/>
            <a:miter lim="800000"/>
          </a:ln>
          <a:effectLst/>
        </p:spPr>
        <p:style>
          <a:lnRef idx="2">
            <a:schemeClr val="accent1"/>
          </a:lnRef>
          <a:fillRef idx="0">
            <a:schemeClr val="accent1"/>
          </a:fillRef>
          <a:effectRef idx="1">
            <a:schemeClr val="accent1"/>
          </a:effectRef>
          <a:fontRef idx="minor">
            <a:schemeClr val="tx1"/>
          </a:fontRef>
        </p:style>
      </p:cxnSp>
      <p:grpSp>
        <p:nvGrpSpPr>
          <p:cNvPr id="10" name="Group 9"/>
          <p:cNvGrpSpPr/>
          <p:nvPr/>
        </p:nvGrpSpPr>
        <p:grpSpPr>
          <a:xfrm rot="5400000">
            <a:off x="8514581" y="1219200"/>
            <a:ext cx="132763" cy="128466"/>
            <a:chOff x="6668087" y="1297746"/>
            <a:chExt cx="161840" cy="156602"/>
          </a:xfrm>
        </p:grpSpPr>
        <p:cxnSp>
          <p:nvCxnSpPr>
            <p:cNvPr id="15" name="Straight Connector 14"/>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title"/>
          </p:nvPr>
        </p:nvSpPr>
        <p:spPr bwMode="grayWhite">
          <a:xfrm>
            <a:off x="914400" y="441251"/>
            <a:ext cx="6858000" cy="701749"/>
          </a:xfrm>
        </p:spPr>
        <p:txBody>
          <a:bodyPr anchor="b"/>
          <a:lstStyle>
            <a:lvl1pPr algn="l">
              <a:buNone/>
              <a:defRPr sz="2100" b="0"/>
            </a:lvl1pPr>
            <a:extLst/>
          </a:lstStyle>
          <a:p>
            <a:r>
              <a:rPr kumimoji="0" lang="en-US" smtClean="0"/>
              <a:t>Click to edit Master title style</a:t>
            </a:r>
            <a:endParaRPr kumimoji="0" lang="en-US"/>
          </a:p>
        </p:txBody>
      </p:sp>
      <p:sp>
        <p:nvSpPr>
          <p:cNvPr id="3" name="Picture Placeholder 2"/>
          <p:cNvSpPr>
            <a:spLocks noGrp="1"/>
          </p:cNvSpPr>
          <p:nvPr>
            <p:ph type="pic" idx="1"/>
          </p:nvPr>
        </p:nvSpPr>
        <p:spPr>
          <a:xfrm>
            <a:off x="368032" y="1893781"/>
            <a:ext cx="8778240" cy="4960144"/>
          </a:xfrm>
          <a:solidFill>
            <a:schemeClr val="bg2"/>
          </a:solidFill>
        </p:spPr>
        <p:txBody>
          <a:bodyPr/>
          <a:lstStyle>
            <a:lvl1pPr marL="0" indent="0">
              <a:buNone/>
              <a:defRPr sz="3200"/>
            </a:lvl1pPr>
            <a:extLst/>
          </a:lstStyle>
          <a:p>
            <a:r>
              <a:rPr kumimoji="0" lang="en-US" smtClean="0"/>
              <a:t>Click icon to add picture</a:t>
            </a:r>
            <a:endParaRPr kumimoji="0" lang="en-US"/>
          </a:p>
        </p:txBody>
      </p:sp>
      <p:sp>
        <p:nvSpPr>
          <p:cNvPr id="4" name="Text Placeholder 3"/>
          <p:cNvSpPr>
            <a:spLocks noGrp="1"/>
          </p:cNvSpPr>
          <p:nvPr>
            <p:ph type="body" sz="half" idx="2"/>
          </p:nvPr>
        </p:nvSpPr>
        <p:spPr bwMode="grayWhite">
          <a:xfrm>
            <a:off x="914400" y="1150144"/>
            <a:ext cx="6858000" cy="685800"/>
          </a:xfrm>
        </p:spPr>
        <p:txBody>
          <a:bodyPr/>
          <a:lstStyle>
            <a:lvl1pPr marL="27432" indent="0">
              <a:spcBef>
                <a:spcPts val="0"/>
              </a:spcBef>
              <a:buNone/>
              <a:defRPr sz="1400">
                <a:solidFill>
                  <a:srgbClr val="FFFFFF"/>
                </a:solidFill>
              </a:defRPr>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grpSp>
        <p:nvGrpSpPr>
          <p:cNvPr id="14" name="Group 13"/>
          <p:cNvGrpSpPr/>
          <p:nvPr/>
        </p:nvGrpSpPr>
        <p:grpSpPr>
          <a:xfrm rot="5400000">
            <a:off x="8666981" y="1371600"/>
            <a:ext cx="132763" cy="128466"/>
            <a:chOff x="6668087" y="1297746"/>
            <a:chExt cx="161840" cy="156602"/>
          </a:xfrm>
        </p:grpSpPr>
        <p:cxnSp>
          <p:nvCxnSpPr>
            <p:cNvPr id="11" name="Straight Connector 10"/>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18" name="Group 17"/>
          <p:cNvGrpSpPr/>
          <p:nvPr/>
        </p:nvGrpSpPr>
        <p:grpSpPr>
          <a:xfrm rot="5400000">
            <a:off x="8320088" y="1474763"/>
            <a:ext cx="132763" cy="128466"/>
            <a:chOff x="6668087" y="1297746"/>
            <a:chExt cx="161840" cy="156602"/>
          </a:xfrm>
        </p:grpSpPr>
        <p:cxnSp>
          <p:nvCxnSpPr>
            <p:cNvPr id="19" name="Straight Connector 18"/>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5" name="Date Placeholder 4"/>
          <p:cNvSpPr>
            <a:spLocks noGrp="1"/>
          </p:cNvSpPr>
          <p:nvPr>
            <p:ph type="dt" sz="half" idx="10"/>
          </p:nvPr>
        </p:nvSpPr>
        <p:spPr>
          <a:xfrm>
            <a:off x="6477000" y="55499"/>
            <a:ext cx="2133600" cy="365125"/>
          </a:xfrm>
        </p:spPr>
        <p:txBody>
          <a:bodyPr/>
          <a:lstStyle>
            <a:extLst/>
          </a:lstStyle>
          <a:p>
            <a:fld id="{0AB63529-8F08-4687-88F5-867CDE2ED0D8}" type="datetimeFigureOut">
              <a:rPr lang="en-US" smtClean="0"/>
              <a:pPr/>
              <a:t>10/11/2023</a:t>
            </a:fld>
            <a:endParaRPr lang="en-US"/>
          </a:p>
        </p:txBody>
      </p:sp>
      <p:sp>
        <p:nvSpPr>
          <p:cNvPr id="6" name="Footer Placeholder 5"/>
          <p:cNvSpPr>
            <a:spLocks noGrp="1"/>
          </p:cNvSpPr>
          <p:nvPr>
            <p:ph type="ftr" sz="quarter" idx="11"/>
          </p:nvPr>
        </p:nvSpPr>
        <p:spPr>
          <a:xfrm>
            <a:off x="914400" y="55499"/>
            <a:ext cx="5562600" cy="365125"/>
          </a:xfrm>
        </p:spPr>
        <p:txBody>
          <a:bodyPr/>
          <a:lstStyle>
            <a:extLst/>
          </a:lstStyle>
          <a:p>
            <a:endParaRPr lang="en-US"/>
          </a:p>
        </p:txBody>
      </p:sp>
      <p:sp>
        <p:nvSpPr>
          <p:cNvPr id="7" name="Slide Number Placeholder 6"/>
          <p:cNvSpPr>
            <a:spLocks noGrp="1"/>
          </p:cNvSpPr>
          <p:nvPr>
            <p:ph type="sldNum" sz="quarter" idx="12"/>
          </p:nvPr>
        </p:nvSpPr>
        <p:spPr>
          <a:xfrm>
            <a:off x="8610600" y="55499"/>
            <a:ext cx="457200" cy="365125"/>
          </a:xfrm>
        </p:spPr>
        <p:txBody>
          <a:bodyPr/>
          <a:lstStyle>
            <a:extLst/>
          </a:lstStyle>
          <a:p>
            <a:fld id="{84BA826E-AD57-43DD-A328-FF03211BCB1E}"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Rectangle 7"/>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9" name="Rectangle 8"/>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0" name="Rectangle 9"/>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1" name="Rectangle 10"/>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12" name="Rectangle 11"/>
          <p:cNvSpPr/>
          <p:nvPr/>
        </p:nvSpPr>
        <p:spPr>
          <a:xfrm>
            <a:off x="309558" y="680477"/>
            <a:ext cx="45720"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15" name="Rectangle 14"/>
          <p:cNvSpPr/>
          <p:nvPr/>
        </p:nvSpPr>
        <p:spPr>
          <a:xfrm>
            <a:off x="269073" y="680477"/>
            <a:ext cx="27432"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16" name="Rectangle 15"/>
          <p:cNvSpPr/>
          <p:nvPr/>
        </p:nvSpPr>
        <p:spPr>
          <a:xfrm>
            <a:off x="250020"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7" name="Rectangle 16"/>
          <p:cNvSpPr/>
          <p:nvPr/>
        </p:nvSpPr>
        <p:spPr>
          <a:xfrm>
            <a:off x="221768"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22" name="Title Placeholder 21"/>
          <p:cNvSpPr>
            <a:spLocks noGrp="1"/>
          </p:cNvSpPr>
          <p:nvPr>
            <p:ph type="title"/>
          </p:nvPr>
        </p:nvSpPr>
        <p:spPr>
          <a:xfrm>
            <a:off x="914400" y="512064"/>
            <a:ext cx="7772400" cy="914400"/>
          </a:xfrm>
          <a:prstGeom prst="rect">
            <a:avLst/>
          </a:prstGeom>
        </p:spPr>
        <p:txBody>
          <a:bodyPr vert="horz" anchor="t">
            <a:noAutofit/>
          </a:bodyPr>
          <a:lstStyle>
            <a:extLst/>
          </a:lstStyle>
          <a:p>
            <a:r>
              <a:rPr kumimoji="0" lang="en-US" smtClean="0"/>
              <a:t>Click to edit Master title style</a:t>
            </a:r>
            <a:endParaRPr kumimoji="0" lang="en-US"/>
          </a:p>
        </p:txBody>
      </p:sp>
      <p:sp>
        <p:nvSpPr>
          <p:cNvPr id="13" name="Text Placeholder 12"/>
          <p:cNvSpPr>
            <a:spLocks noGrp="1"/>
          </p:cNvSpPr>
          <p:nvPr>
            <p:ph type="body" idx="1"/>
          </p:nvPr>
        </p:nvSpPr>
        <p:spPr>
          <a:xfrm>
            <a:off x="914400" y="1783560"/>
            <a:ext cx="7772400" cy="4572000"/>
          </a:xfrm>
          <a:prstGeom prst="rect">
            <a:avLst/>
          </a:prstGeom>
        </p:spPr>
        <p:txBody>
          <a:bodyPr vert="horz">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477000" y="6416675"/>
            <a:ext cx="2133600" cy="365125"/>
          </a:xfrm>
          <a:prstGeom prst="rect">
            <a:avLst/>
          </a:prstGeom>
        </p:spPr>
        <p:txBody>
          <a:bodyPr vert="horz" anchor="b"/>
          <a:lstStyle>
            <a:lvl1pPr algn="l" eaLnBrk="1" latinLnBrk="0" hangingPunct="1">
              <a:defRPr kumimoji="0" sz="1100">
                <a:solidFill>
                  <a:schemeClr val="tx2"/>
                </a:solidFill>
              </a:defRPr>
            </a:lvl1pPr>
            <a:extLst/>
          </a:lstStyle>
          <a:p>
            <a:fld id="{0AB63529-8F08-4687-88F5-867CDE2ED0D8}" type="datetimeFigureOut">
              <a:rPr lang="en-US" smtClean="0"/>
              <a:pPr/>
              <a:t>10/11/2023</a:t>
            </a:fld>
            <a:endParaRPr lang="en-US"/>
          </a:p>
        </p:txBody>
      </p:sp>
      <p:sp>
        <p:nvSpPr>
          <p:cNvPr id="3" name="Footer Placeholder 2"/>
          <p:cNvSpPr>
            <a:spLocks noGrp="1"/>
          </p:cNvSpPr>
          <p:nvPr>
            <p:ph type="ftr" sz="quarter" idx="3"/>
          </p:nvPr>
        </p:nvSpPr>
        <p:spPr>
          <a:xfrm>
            <a:off x="914400" y="6416675"/>
            <a:ext cx="5562600" cy="365125"/>
          </a:xfrm>
          <a:prstGeom prst="rect">
            <a:avLst/>
          </a:prstGeom>
        </p:spPr>
        <p:txBody>
          <a:bodyPr vert="horz" anchor="b"/>
          <a:lstStyle>
            <a:lvl1pPr algn="r" eaLnBrk="1" latinLnBrk="0" hangingPunct="1">
              <a:defRPr kumimoji="0" sz="1100">
                <a:solidFill>
                  <a:schemeClr val="tx2"/>
                </a:solidFill>
              </a:defRPr>
            </a:lvl1pPr>
            <a:extLst/>
          </a:lstStyle>
          <a:p>
            <a:endParaRPr lang="en-US"/>
          </a:p>
        </p:txBody>
      </p:sp>
      <p:sp>
        <p:nvSpPr>
          <p:cNvPr id="23" name="Slide Number Placeholder 22"/>
          <p:cNvSpPr>
            <a:spLocks noGrp="1"/>
          </p:cNvSpPr>
          <p:nvPr>
            <p:ph type="sldNum" sz="quarter" idx="4"/>
          </p:nvPr>
        </p:nvSpPr>
        <p:spPr>
          <a:xfrm>
            <a:off x="8610600" y="6416675"/>
            <a:ext cx="457200" cy="365125"/>
          </a:xfrm>
          <a:prstGeom prst="rect">
            <a:avLst/>
          </a:prstGeom>
        </p:spPr>
        <p:txBody>
          <a:bodyPr vert="horz" anchor="b"/>
          <a:lstStyle>
            <a:lvl1pPr algn="l" eaLnBrk="1" latinLnBrk="0" hangingPunct="1">
              <a:defRPr kumimoji="0" sz="1200">
                <a:solidFill>
                  <a:schemeClr val="tx2"/>
                </a:solidFill>
              </a:defRPr>
            </a:lvl1pPr>
            <a:extLst/>
          </a:lstStyle>
          <a:p>
            <a:fld id="{84BA826E-AD57-43DD-A328-FF03211BCB1E}"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p:titleStyle>
    <p:body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5" name="Rectangle 1"/>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cs typeface="Arial" charset="0"/>
            </a:endParaRPr>
          </a:p>
        </p:txBody>
      </p:sp>
      <p:sp>
        <p:nvSpPr>
          <p:cNvPr id="5" name="Rectangle 4"/>
          <p:cNvSpPr/>
          <p:nvPr/>
        </p:nvSpPr>
        <p:spPr>
          <a:xfrm>
            <a:off x="1142976" y="500042"/>
            <a:ext cx="7358114" cy="1446550"/>
          </a:xfrm>
          <a:prstGeom prst="rect">
            <a:avLst/>
          </a:prstGeom>
        </p:spPr>
        <p:txBody>
          <a:bodyPr wrap="square">
            <a:spAutoFit/>
          </a:bodyPr>
          <a:lstStyle/>
          <a:p>
            <a:pPr algn="ctr"/>
            <a:r>
              <a:rPr lang="en-US" sz="4400" b="1" dirty="0" smtClean="0"/>
              <a:t>Innovative Data Extraction for Water Quality Analysis</a:t>
            </a:r>
            <a:endParaRPr lang="en-US" sz="4400" b="1" dirty="0"/>
          </a:p>
        </p:txBody>
      </p:sp>
      <p:pic>
        <p:nvPicPr>
          <p:cNvPr id="6" name="Picture 5" descr="2781b223-b1d5-4652-97e0-5daee1b966ee.png"/>
          <p:cNvPicPr>
            <a:picLocks noChangeAspect="1"/>
          </p:cNvPicPr>
          <p:nvPr/>
        </p:nvPicPr>
        <p:blipFill>
          <a:blip r:embed="rId2"/>
          <a:stretch>
            <a:fillRect/>
          </a:stretch>
        </p:blipFill>
        <p:spPr>
          <a:xfrm>
            <a:off x="785786" y="2357430"/>
            <a:ext cx="7429552" cy="4000528"/>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001cd1f-7e54-47d6-a5ce-37299d435739.png"/>
          <p:cNvPicPr>
            <a:picLocks noChangeAspect="1"/>
          </p:cNvPicPr>
          <p:nvPr/>
        </p:nvPicPr>
        <p:blipFill>
          <a:blip r:embed="rId2"/>
          <a:stretch>
            <a:fillRect/>
          </a:stretch>
        </p:blipFill>
        <p:spPr>
          <a:xfrm>
            <a:off x="4643438" y="285728"/>
            <a:ext cx="4357718" cy="6286544"/>
          </a:xfrm>
          <a:prstGeom prst="rect">
            <a:avLst/>
          </a:prstGeom>
        </p:spPr>
      </p:pic>
      <p:sp>
        <p:nvSpPr>
          <p:cNvPr id="3" name="TextBox 2"/>
          <p:cNvSpPr txBox="1"/>
          <p:nvPr/>
        </p:nvSpPr>
        <p:spPr>
          <a:xfrm>
            <a:off x="214282" y="1500174"/>
            <a:ext cx="4143404" cy="3293209"/>
          </a:xfrm>
          <a:prstGeom prst="rect">
            <a:avLst/>
          </a:prstGeom>
          <a:noFill/>
        </p:spPr>
        <p:txBody>
          <a:bodyPr wrap="square" rtlCol="0">
            <a:spAutoFit/>
          </a:bodyPr>
          <a:lstStyle/>
          <a:p>
            <a:pPr algn="ctr"/>
            <a:r>
              <a:rPr lang="en-US" sz="3200" b="1" dirty="0" smtClean="0"/>
              <a:t>Data Visualization Techniques</a:t>
            </a:r>
          </a:p>
          <a:p>
            <a:r>
              <a:rPr lang="en-US" dirty="0" smtClean="0"/>
              <a:t>Data visualization techniques can be used to present water quality data in a clear and concise manner. </a:t>
            </a:r>
            <a:endParaRPr lang="en-US" dirty="0" smtClean="0"/>
          </a:p>
          <a:p>
            <a:r>
              <a:rPr lang="en-US" dirty="0" smtClean="0"/>
              <a:t>This </a:t>
            </a:r>
            <a:r>
              <a:rPr lang="en-US" dirty="0" smtClean="0"/>
              <a:t>can help to identify trends and patterns that may not be immediately apparent from raw data, and can aid in decision-making processes.</a:t>
            </a:r>
          </a:p>
          <a:p>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60e43d4d-a66c-4915-bf11-1030da80ef23.png"/>
          <p:cNvPicPr>
            <a:picLocks noChangeAspect="1"/>
          </p:cNvPicPr>
          <p:nvPr/>
        </p:nvPicPr>
        <p:blipFill>
          <a:blip r:embed="rId2"/>
          <a:stretch>
            <a:fillRect/>
          </a:stretch>
        </p:blipFill>
        <p:spPr>
          <a:xfrm>
            <a:off x="4500562" y="428604"/>
            <a:ext cx="4429156" cy="6000792"/>
          </a:xfrm>
          <a:prstGeom prst="rect">
            <a:avLst/>
          </a:prstGeom>
        </p:spPr>
      </p:pic>
      <p:sp>
        <p:nvSpPr>
          <p:cNvPr id="5" name="TextBox 4"/>
          <p:cNvSpPr txBox="1"/>
          <p:nvPr/>
        </p:nvSpPr>
        <p:spPr>
          <a:xfrm>
            <a:off x="357158" y="2357430"/>
            <a:ext cx="3643338" cy="2554545"/>
          </a:xfrm>
          <a:prstGeom prst="rect">
            <a:avLst/>
          </a:prstGeom>
          <a:noFill/>
        </p:spPr>
        <p:txBody>
          <a:bodyPr wrap="square" rtlCol="0">
            <a:spAutoFit/>
          </a:bodyPr>
          <a:lstStyle/>
          <a:p>
            <a:pPr>
              <a:buFont typeface="Wingdings" pitchFamily="2" charset="2"/>
              <a:buChar char="Ø"/>
            </a:pPr>
            <a:r>
              <a:rPr lang="en-US" sz="2000" dirty="0" smtClean="0"/>
              <a:t>Line </a:t>
            </a:r>
            <a:r>
              <a:rPr lang="en-US" sz="2000" dirty="0" smtClean="0"/>
              <a:t>graphs are a common visualization technique for showing trends in water quality over time. They can help identify patterns and changes in water quality, which can inform decision-making.</a:t>
            </a:r>
          </a:p>
          <a:p>
            <a:pPr>
              <a:buFont typeface="Wingdings" pitchFamily="2" charset="2"/>
              <a:buChar char="Ø"/>
            </a:pPr>
            <a:endParaRPr lang="en-US" sz="2000" dirty="0"/>
          </a:p>
        </p:txBody>
      </p:sp>
      <p:sp>
        <p:nvSpPr>
          <p:cNvPr id="6" name="TextBox 5"/>
          <p:cNvSpPr txBox="1"/>
          <p:nvPr/>
        </p:nvSpPr>
        <p:spPr>
          <a:xfrm>
            <a:off x="357158" y="1357298"/>
            <a:ext cx="2643206" cy="954107"/>
          </a:xfrm>
          <a:prstGeom prst="rect">
            <a:avLst/>
          </a:prstGeom>
          <a:noFill/>
        </p:spPr>
        <p:txBody>
          <a:bodyPr wrap="square" rtlCol="0">
            <a:spAutoFit/>
          </a:bodyPr>
          <a:lstStyle/>
          <a:p>
            <a:r>
              <a:rPr lang="en-US" sz="2800" b="1" u="sng" dirty="0" smtClean="0"/>
              <a:t>Line Graphs</a:t>
            </a:r>
          </a:p>
          <a:p>
            <a:endParaRPr lang="en-US" sz="2800" u="sng"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428596" y="2500306"/>
            <a:ext cx="4286280" cy="1938992"/>
          </a:xfrm>
          <a:prstGeom prst="rect">
            <a:avLst/>
          </a:prstGeom>
          <a:noFill/>
        </p:spPr>
        <p:txBody>
          <a:bodyPr wrap="square" rtlCol="0">
            <a:spAutoFit/>
          </a:bodyPr>
          <a:lstStyle/>
          <a:p>
            <a:r>
              <a:rPr lang="en-US" sz="2000" dirty="0" smtClean="0"/>
              <a:t>Heat </a:t>
            </a:r>
            <a:r>
              <a:rPr lang="en-US" sz="2000" dirty="0" smtClean="0"/>
              <a:t>maps are useful for visualizing spatial patterns in water quality across different regions. They can help identify areas of concern and prioritize monitoring and remediation efforts.</a:t>
            </a:r>
          </a:p>
          <a:p>
            <a:endParaRPr lang="en-US" sz="2000" dirty="0"/>
          </a:p>
        </p:txBody>
      </p:sp>
      <p:sp>
        <p:nvSpPr>
          <p:cNvPr id="8" name="TextBox 7"/>
          <p:cNvSpPr txBox="1"/>
          <p:nvPr/>
        </p:nvSpPr>
        <p:spPr>
          <a:xfrm>
            <a:off x="500034" y="1357298"/>
            <a:ext cx="2857520" cy="954107"/>
          </a:xfrm>
          <a:prstGeom prst="rect">
            <a:avLst/>
          </a:prstGeom>
          <a:noFill/>
        </p:spPr>
        <p:txBody>
          <a:bodyPr wrap="square" rtlCol="0">
            <a:spAutoFit/>
          </a:bodyPr>
          <a:lstStyle/>
          <a:p>
            <a:r>
              <a:rPr lang="en-US" sz="2800" b="1" u="sng" dirty="0" smtClean="0"/>
              <a:t>Heat Maps</a:t>
            </a:r>
          </a:p>
          <a:p>
            <a:endParaRPr lang="en-US" sz="2800" u="sng" dirty="0"/>
          </a:p>
        </p:txBody>
      </p:sp>
      <p:pic>
        <p:nvPicPr>
          <p:cNvPr id="9" name="Picture 8" descr="192d81e6-8c33-4f45-83df-0b9c3afff1cc.png"/>
          <p:cNvPicPr>
            <a:picLocks noChangeAspect="1"/>
          </p:cNvPicPr>
          <p:nvPr/>
        </p:nvPicPr>
        <p:blipFill>
          <a:blip r:embed="rId2"/>
          <a:stretch>
            <a:fillRect/>
          </a:stretch>
        </p:blipFill>
        <p:spPr>
          <a:xfrm>
            <a:off x="4929190" y="571480"/>
            <a:ext cx="3929066" cy="5715040"/>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428596" y="2500306"/>
            <a:ext cx="4286280" cy="1938992"/>
          </a:xfrm>
          <a:prstGeom prst="rect">
            <a:avLst/>
          </a:prstGeom>
          <a:noFill/>
        </p:spPr>
        <p:txBody>
          <a:bodyPr wrap="square" rtlCol="0">
            <a:spAutoFit/>
          </a:bodyPr>
          <a:lstStyle/>
          <a:p>
            <a:r>
              <a:rPr lang="en-US" sz="2000" dirty="0" smtClean="0"/>
              <a:t>Bar </a:t>
            </a:r>
            <a:r>
              <a:rPr lang="en-US" sz="2000" dirty="0" smtClean="0"/>
              <a:t>charts can be used to compare water quality across different sources, such as different rivers or treatment plants. They can help identify sources of contamination and inform management decisions.</a:t>
            </a:r>
            <a:endParaRPr lang="en-US" sz="2000" dirty="0"/>
          </a:p>
        </p:txBody>
      </p:sp>
      <p:sp>
        <p:nvSpPr>
          <p:cNvPr id="8" name="TextBox 7"/>
          <p:cNvSpPr txBox="1"/>
          <p:nvPr/>
        </p:nvSpPr>
        <p:spPr>
          <a:xfrm>
            <a:off x="500034" y="1357298"/>
            <a:ext cx="2857520" cy="646331"/>
          </a:xfrm>
          <a:prstGeom prst="rect">
            <a:avLst/>
          </a:prstGeom>
          <a:noFill/>
        </p:spPr>
        <p:txBody>
          <a:bodyPr wrap="square" rtlCol="0">
            <a:spAutoFit/>
          </a:bodyPr>
          <a:lstStyle/>
          <a:p>
            <a:r>
              <a:rPr lang="en-US" sz="3600" b="1" u="sng" dirty="0" smtClean="0"/>
              <a:t>Bar Charts</a:t>
            </a:r>
          </a:p>
        </p:txBody>
      </p:sp>
      <p:pic>
        <p:nvPicPr>
          <p:cNvPr id="5" name="Picture 4" descr="bb78ff2f-a3ff-41c5-a283-4fe6339d2d5b.png"/>
          <p:cNvPicPr>
            <a:picLocks noChangeAspect="1"/>
          </p:cNvPicPr>
          <p:nvPr/>
        </p:nvPicPr>
        <p:blipFill>
          <a:blip r:embed="rId2"/>
          <a:stretch>
            <a:fillRect/>
          </a:stretch>
        </p:blipFill>
        <p:spPr>
          <a:xfrm>
            <a:off x="4786314" y="785794"/>
            <a:ext cx="4071966" cy="5214974"/>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71472" y="5643578"/>
            <a:ext cx="7786742" cy="923330"/>
          </a:xfrm>
          <a:prstGeom prst="rect">
            <a:avLst/>
          </a:prstGeom>
          <a:noFill/>
        </p:spPr>
        <p:txBody>
          <a:bodyPr wrap="square" rtlCol="0">
            <a:spAutoFit/>
          </a:bodyPr>
          <a:lstStyle/>
          <a:p>
            <a:r>
              <a:rPr lang="en-US" dirty="0" smtClean="0"/>
              <a:t>Real-time </a:t>
            </a:r>
            <a:r>
              <a:rPr lang="en-US" dirty="0" smtClean="0"/>
              <a:t>monitoring allows for continuous data collection and analysis, providing a more accurate representation of water quality over time.</a:t>
            </a:r>
          </a:p>
          <a:p>
            <a:endParaRPr lang="en-US" dirty="0"/>
          </a:p>
        </p:txBody>
      </p:sp>
      <p:sp>
        <p:nvSpPr>
          <p:cNvPr id="3" name="TextBox 2"/>
          <p:cNvSpPr txBox="1"/>
          <p:nvPr/>
        </p:nvSpPr>
        <p:spPr>
          <a:xfrm>
            <a:off x="285720" y="5072074"/>
            <a:ext cx="8143932" cy="1077218"/>
          </a:xfrm>
          <a:prstGeom prst="rect">
            <a:avLst/>
          </a:prstGeom>
          <a:noFill/>
        </p:spPr>
        <p:txBody>
          <a:bodyPr wrap="square" rtlCol="0">
            <a:spAutoFit/>
          </a:bodyPr>
          <a:lstStyle/>
          <a:p>
            <a:r>
              <a:rPr lang="en-US" sz="3200" b="1" dirty="0" smtClean="0"/>
              <a:t>Real-Time Monitoring for Accurate Analysis</a:t>
            </a:r>
          </a:p>
          <a:p>
            <a:endParaRPr lang="en-US" sz="3200" dirty="0"/>
          </a:p>
        </p:txBody>
      </p:sp>
      <p:pic>
        <p:nvPicPr>
          <p:cNvPr id="4" name="Picture 3" descr="0070ec0a-d71b-4f9c-bab3-1822a032ff60.png"/>
          <p:cNvPicPr>
            <a:picLocks noChangeAspect="1"/>
          </p:cNvPicPr>
          <p:nvPr/>
        </p:nvPicPr>
        <p:blipFill>
          <a:blip r:embed="rId2"/>
          <a:stretch>
            <a:fillRect/>
          </a:stretch>
        </p:blipFill>
        <p:spPr>
          <a:xfrm>
            <a:off x="428596" y="357166"/>
            <a:ext cx="8215370" cy="4572032"/>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7158" y="2143116"/>
            <a:ext cx="4286280" cy="3754874"/>
          </a:xfrm>
          <a:prstGeom prst="rect">
            <a:avLst/>
          </a:prstGeom>
          <a:noFill/>
        </p:spPr>
        <p:txBody>
          <a:bodyPr wrap="square" rtlCol="0">
            <a:spAutoFit/>
          </a:bodyPr>
          <a:lstStyle/>
          <a:p>
            <a:r>
              <a:rPr lang="en-US" sz="2000" dirty="0" smtClean="0"/>
              <a:t>A </a:t>
            </a:r>
            <a:r>
              <a:rPr lang="en-US" sz="2000" dirty="0" smtClean="0"/>
              <a:t>municipal water treatment plant in California implemented machine learning algorithms to predict potential water quality issues before they occurred. The system was trained on historical data and was able to detect anomalies in real-time, allowing the plant to take corrective action before any contamination occurred. This resulted in improved water quality and reduced risk of public health issues.</a:t>
            </a:r>
          </a:p>
          <a:p>
            <a:endParaRPr lang="en-US" sz="2000" dirty="0"/>
          </a:p>
        </p:txBody>
      </p:sp>
      <p:pic>
        <p:nvPicPr>
          <p:cNvPr id="3" name="Picture 2" descr="977517a0-aea6-409c-b8e5-be91fd30a6f5.png"/>
          <p:cNvPicPr>
            <a:picLocks noChangeAspect="1"/>
          </p:cNvPicPr>
          <p:nvPr/>
        </p:nvPicPr>
        <p:blipFill>
          <a:blip r:embed="rId2"/>
          <a:stretch>
            <a:fillRect/>
          </a:stretch>
        </p:blipFill>
        <p:spPr>
          <a:xfrm>
            <a:off x="4929190" y="357166"/>
            <a:ext cx="3857652" cy="6143668"/>
          </a:xfrm>
          <a:prstGeom prst="rect">
            <a:avLst/>
          </a:prstGeom>
        </p:spPr>
      </p:pic>
      <p:sp>
        <p:nvSpPr>
          <p:cNvPr id="4" name="TextBox 3"/>
          <p:cNvSpPr txBox="1"/>
          <p:nvPr/>
        </p:nvSpPr>
        <p:spPr>
          <a:xfrm>
            <a:off x="428596" y="785794"/>
            <a:ext cx="3500462" cy="1200329"/>
          </a:xfrm>
          <a:prstGeom prst="rect">
            <a:avLst/>
          </a:prstGeom>
          <a:noFill/>
        </p:spPr>
        <p:txBody>
          <a:bodyPr wrap="square" rtlCol="0">
            <a:spAutoFit/>
          </a:bodyPr>
          <a:lstStyle/>
          <a:p>
            <a:r>
              <a:rPr lang="en-US" sz="2400" b="1" dirty="0" smtClean="0"/>
              <a:t>Case Study 1: Municipal Water Treatment Plant</a:t>
            </a:r>
          </a:p>
          <a:p>
            <a:endParaRPr lang="en-US" sz="2400"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4282" y="1714488"/>
            <a:ext cx="4429156" cy="4370427"/>
          </a:xfrm>
          <a:prstGeom prst="rect">
            <a:avLst/>
          </a:prstGeom>
          <a:noFill/>
        </p:spPr>
        <p:txBody>
          <a:bodyPr wrap="square" rtlCol="0">
            <a:spAutoFit/>
          </a:bodyPr>
          <a:lstStyle/>
          <a:p>
            <a:pPr>
              <a:buFont typeface="Wingdings" pitchFamily="2" charset="2"/>
              <a:buChar char="Ø"/>
            </a:pPr>
            <a:r>
              <a:rPr lang="en-US" sz="2000" dirty="0" smtClean="0"/>
              <a:t>A </a:t>
            </a:r>
            <a:r>
              <a:rPr lang="en-US" sz="2000" dirty="0" smtClean="0"/>
              <a:t>company in the Midwest developed a low-cost, portable water quality testing kit for private well owners. </a:t>
            </a:r>
            <a:endParaRPr lang="en-US" sz="2000" dirty="0" smtClean="0"/>
          </a:p>
          <a:p>
            <a:pPr>
              <a:buFont typeface="Wingdings" pitchFamily="2" charset="2"/>
              <a:buChar char="Ø"/>
            </a:pPr>
            <a:r>
              <a:rPr lang="en-US" sz="2000" dirty="0" smtClean="0"/>
              <a:t>The </a:t>
            </a:r>
            <a:r>
              <a:rPr lang="en-US" sz="2000" dirty="0" smtClean="0"/>
              <a:t>kit included a smartphone app that used machine learning to analyze the test results and provide recommendations for any necessary corrective actions. </a:t>
            </a:r>
            <a:endParaRPr lang="en-US" sz="2000" dirty="0" smtClean="0"/>
          </a:p>
          <a:p>
            <a:pPr>
              <a:buFont typeface="Wingdings" pitchFamily="2" charset="2"/>
              <a:buChar char="Ø"/>
            </a:pPr>
            <a:r>
              <a:rPr lang="en-US" sz="2000" dirty="0" smtClean="0"/>
              <a:t>This </a:t>
            </a:r>
            <a:r>
              <a:rPr lang="en-US" sz="2000" dirty="0" smtClean="0"/>
              <a:t>allowed private well owners to monitor their water quality more frequently and take action to address any issues before they became more serious.</a:t>
            </a:r>
          </a:p>
          <a:p>
            <a:pPr>
              <a:buFont typeface="Wingdings" pitchFamily="2" charset="2"/>
              <a:buChar char="Ø"/>
            </a:pPr>
            <a:endParaRPr lang="en-US" sz="2000" dirty="0"/>
          </a:p>
        </p:txBody>
      </p:sp>
      <p:sp>
        <p:nvSpPr>
          <p:cNvPr id="3" name="TextBox 2"/>
          <p:cNvSpPr txBox="1"/>
          <p:nvPr/>
        </p:nvSpPr>
        <p:spPr>
          <a:xfrm>
            <a:off x="357158" y="357166"/>
            <a:ext cx="3643338" cy="1384995"/>
          </a:xfrm>
          <a:prstGeom prst="rect">
            <a:avLst/>
          </a:prstGeom>
          <a:noFill/>
        </p:spPr>
        <p:txBody>
          <a:bodyPr wrap="square" rtlCol="0">
            <a:spAutoFit/>
          </a:bodyPr>
          <a:lstStyle/>
          <a:p>
            <a:pPr algn="ctr"/>
            <a:r>
              <a:rPr lang="en-US" sz="2800" b="1" u="sng" dirty="0" smtClean="0"/>
              <a:t>Case Study 2: Private Well Owners</a:t>
            </a:r>
          </a:p>
          <a:p>
            <a:pPr algn="ctr"/>
            <a:endParaRPr lang="en-US" sz="2800" b="1" u="sng" dirty="0"/>
          </a:p>
        </p:txBody>
      </p:sp>
      <p:pic>
        <p:nvPicPr>
          <p:cNvPr id="4" name="Picture 3" descr="a046a711-480f-4059-a8f1-1fa43cd79ab5.png"/>
          <p:cNvPicPr>
            <a:picLocks noChangeAspect="1"/>
          </p:cNvPicPr>
          <p:nvPr/>
        </p:nvPicPr>
        <p:blipFill>
          <a:blip r:embed="rId2"/>
          <a:stretch>
            <a:fillRect/>
          </a:stretch>
        </p:blipFill>
        <p:spPr>
          <a:xfrm>
            <a:off x="4714876" y="428604"/>
            <a:ext cx="3929066" cy="6072230"/>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7158" y="357166"/>
            <a:ext cx="6929486" cy="584775"/>
          </a:xfrm>
          <a:prstGeom prst="rect">
            <a:avLst/>
          </a:prstGeom>
          <a:noFill/>
        </p:spPr>
        <p:txBody>
          <a:bodyPr wrap="square" rtlCol="0">
            <a:spAutoFit/>
          </a:bodyPr>
          <a:lstStyle/>
          <a:p>
            <a:r>
              <a:rPr lang="en-US" sz="3200" b="1" u="sng" dirty="0" smtClean="0"/>
              <a:t>Challenges and Future Developments</a:t>
            </a:r>
            <a:endParaRPr lang="en-US" sz="3200" b="1" u="sng" dirty="0"/>
          </a:p>
        </p:txBody>
      </p:sp>
      <p:sp>
        <p:nvSpPr>
          <p:cNvPr id="3" name="TextBox 2"/>
          <p:cNvSpPr txBox="1"/>
          <p:nvPr/>
        </p:nvSpPr>
        <p:spPr>
          <a:xfrm>
            <a:off x="428596" y="1285860"/>
            <a:ext cx="7929618" cy="5078313"/>
          </a:xfrm>
          <a:prstGeom prst="rect">
            <a:avLst/>
          </a:prstGeom>
          <a:noFill/>
        </p:spPr>
        <p:txBody>
          <a:bodyPr wrap="square" rtlCol="0">
            <a:spAutoFit/>
          </a:bodyPr>
          <a:lstStyle/>
          <a:p>
            <a:r>
              <a:rPr lang="en-US" b="1" u="sng" dirty="0" smtClean="0"/>
              <a:t>Data Quality and Consistency</a:t>
            </a:r>
          </a:p>
          <a:p>
            <a:r>
              <a:rPr lang="en-US" dirty="0" smtClean="0"/>
              <a:t>One of the biggest challenges in water quality analysis is ensuring data quality and consistency. Future developments should focus on improving data collection methods and standardizing data formats to ensure that data can be easily analyzed and compared across different regions and time periods.</a:t>
            </a:r>
          </a:p>
          <a:p>
            <a:r>
              <a:rPr lang="en-US" b="1" dirty="0" smtClean="0"/>
              <a:t>﻿</a:t>
            </a:r>
            <a:br>
              <a:rPr lang="en-US" b="1" dirty="0" smtClean="0"/>
            </a:br>
            <a:r>
              <a:rPr lang="en-US" b="1" u="sng" dirty="0" smtClean="0"/>
              <a:t>Integration with IoT and Smart Cities</a:t>
            </a:r>
          </a:p>
          <a:p>
            <a:r>
              <a:rPr lang="en-US" dirty="0" smtClean="0"/>
              <a:t>As cities become smarter, there is an opportunity to integrate water quality monitoring with IoT devices and smart city infrastructure. This could enable real-time monitoring and early warning systems for water quality issues.</a:t>
            </a:r>
          </a:p>
          <a:p>
            <a:r>
              <a:rPr lang="en-US" b="1" dirty="0" smtClean="0"/>
              <a:t>﻿</a:t>
            </a:r>
            <a:endParaRPr lang="en-US" b="1" dirty="0" smtClean="0"/>
          </a:p>
          <a:p>
            <a:r>
              <a:rPr lang="en-US" b="1" u="sng" dirty="0" smtClean="0"/>
              <a:t>Advanced Machine Learning Techniques</a:t>
            </a:r>
          </a:p>
          <a:p>
            <a:r>
              <a:rPr lang="en-US" dirty="0" smtClean="0"/>
              <a:t>Machine learning has the potential to greatly improve water quality analysis by identifying patterns and predicting future trends. Future developments should focus on developing more advanced machine learning algorithms that can handle large and complex datasets, and integrating these algorithms into existing water quality analysis tools.</a:t>
            </a:r>
          </a:p>
          <a:p>
            <a:endParaRPr lang="en-US"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85786" y="214290"/>
            <a:ext cx="7072330" cy="523220"/>
          </a:xfrm>
          <a:prstGeom prst="rect">
            <a:avLst/>
          </a:prstGeom>
          <a:noFill/>
        </p:spPr>
        <p:txBody>
          <a:bodyPr wrap="square" rtlCol="0">
            <a:spAutoFit/>
          </a:bodyPr>
          <a:lstStyle/>
          <a:p>
            <a:pPr algn="ctr"/>
            <a:r>
              <a:rPr lang="en-US" sz="2800" b="1" u="sng" dirty="0" smtClean="0"/>
              <a:t>Cost-Benefit </a:t>
            </a:r>
            <a:r>
              <a:rPr lang="en-US" sz="2800" b="1" u="sng" dirty="0" smtClean="0"/>
              <a:t>Analysis :</a:t>
            </a:r>
            <a:endParaRPr lang="en-US" sz="2800" b="1" u="sng" dirty="0"/>
          </a:p>
        </p:txBody>
      </p:sp>
      <p:sp>
        <p:nvSpPr>
          <p:cNvPr id="4" name="TextBox 3"/>
          <p:cNvSpPr txBox="1"/>
          <p:nvPr/>
        </p:nvSpPr>
        <p:spPr>
          <a:xfrm>
            <a:off x="214282" y="1071546"/>
            <a:ext cx="8715436" cy="4801314"/>
          </a:xfrm>
          <a:prstGeom prst="rect">
            <a:avLst/>
          </a:prstGeom>
          <a:noFill/>
        </p:spPr>
        <p:txBody>
          <a:bodyPr wrap="square" rtlCol="0">
            <a:spAutoFit/>
          </a:bodyPr>
          <a:lstStyle/>
          <a:p>
            <a:r>
              <a:rPr lang="en-US" b="1" u="sng" dirty="0" smtClean="0"/>
              <a:t>Evaluating the Costs and Benefits of Water Quality Analysis</a:t>
            </a:r>
          </a:p>
          <a:p>
            <a:r>
              <a:rPr lang="en-US" dirty="0" smtClean="0"/>
              <a:t>	Water </a:t>
            </a:r>
            <a:r>
              <a:rPr lang="en-US" dirty="0" smtClean="0"/>
              <a:t>quality analysis can be expensive, but it is crucial for ensuring the safety of our water supply. Conducting a cost-benefit analysis can help decision-makers determine the most effective and efficient methods for water quality analysis.</a:t>
            </a:r>
          </a:p>
          <a:p>
            <a:endParaRPr lang="en-US" b="1" u="sng" dirty="0" smtClean="0"/>
          </a:p>
          <a:p>
            <a:r>
              <a:rPr lang="en-US" b="1" u="sng" dirty="0" smtClean="0"/>
              <a:t>Costs </a:t>
            </a:r>
            <a:r>
              <a:rPr lang="en-US" b="1" u="sng" dirty="0" smtClean="0"/>
              <a:t>of Water Quality Analysis</a:t>
            </a:r>
          </a:p>
          <a:p>
            <a:pPr lvl="2">
              <a:buFont typeface="Wingdings" pitchFamily="2" charset="2"/>
              <a:buChar char="Ø"/>
            </a:pPr>
            <a:r>
              <a:rPr lang="en-US" dirty="0" smtClean="0"/>
              <a:t>Laboratory </a:t>
            </a:r>
            <a:r>
              <a:rPr lang="en-US" dirty="0" smtClean="0"/>
              <a:t>equipment and supplies</a:t>
            </a:r>
          </a:p>
          <a:p>
            <a:pPr lvl="2">
              <a:buFont typeface="Wingdings" pitchFamily="2" charset="2"/>
              <a:buChar char="Ø"/>
            </a:pPr>
            <a:r>
              <a:rPr lang="en-US" dirty="0" smtClean="0"/>
              <a:t>Labor costs for sample collection and analysis</a:t>
            </a:r>
          </a:p>
          <a:p>
            <a:pPr lvl="2">
              <a:buFont typeface="Wingdings" pitchFamily="2" charset="2"/>
              <a:buChar char="Ø"/>
            </a:pPr>
            <a:r>
              <a:rPr lang="en-US" dirty="0" smtClean="0"/>
              <a:t>Transportation costs for sample collection and delivery</a:t>
            </a:r>
          </a:p>
          <a:p>
            <a:pPr lvl="2">
              <a:buFont typeface="Wingdings" pitchFamily="2" charset="2"/>
              <a:buChar char="Ø"/>
            </a:pPr>
            <a:r>
              <a:rPr lang="en-US" dirty="0" smtClean="0"/>
              <a:t>Data management and analysis software</a:t>
            </a:r>
          </a:p>
          <a:p>
            <a:endParaRPr lang="en-US" b="1" u="sng" dirty="0" smtClean="0"/>
          </a:p>
          <a:p>
            <a:r>
              <a:rPr lang="en-US" b="1" u="sng" dirty="0" smtClean="0"/>
              <a:t>Benefits </a:t>
            </a:r>
            <a:r>
              <a:rPr lang="en-US" b="1" u="sng" dirty="0" smtClean="0"/>
              <a:t>of Water Quality Analysis</a:t>
            </a:r>
          </a:p>
          <a:p>
            <a:pPr lvl="2">
              <a:buFont typeface="Wingdings" pitchFamily="2" charset="2"/>
              <a:buChar char="Ø"/>
            </a:pPr>
            <a:r>
              <a:rPr lang="en-US" dirty="0" smtClean="0"/>
              <a:t>Identification of potential health hazards</a:t>
            </a:r>
          </a:p>
          <a:p>
            <a:pPr lvl="2">
              <a:buFont typeface="Wingdings" pitchFamily="2" charset="2"/>
              <a:buChar char="Ø"/>
            </a:pPr>
            <a:r>
              <a:rPr lang="en-US" dirty="0" smtClean="0"/>
              <a:t>Detection of contaminants before they become widespread</a:t>
            </a:r>
          </a:p>
          <a:p>
            <a:pPr lvl="2">
              <a:buFont typeface="Wingdings" pitchFamily="2" charset="2"/>
              <a:buChar char="Ø"/>
            </a:pPr>
            <a:r>
              <a:rPr lang="en-US" dirty="0" smtClean="0"/>
              <a:t>Compliance with regulatory standards</a:t>
            </a:r>
          </a:p>
          <a:p>
            <a:pPr lvl="2">
              <a:buFont typeface="Wingdings" pitchFamily="2" charset="2"/>
              <a:buChar char="Ø"/>
            </a:pPr>
            <a:r>
              <a:rPr lang="en-US" dirty="0" smtClean="0"/>
              <a:t>Protection of aquatic ecosystems</a:t>
            </a:r>
          </a:p>
          <a:p>
            <a:endParaRPr lang="en-US"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7158" y="1714488"/>
            <a:ext cx="4429156" cy="4031873"/>
          </a:xfrm>
          <a:prstGeom prst="rect">
            <a:avLst/>
          </a:prstGeom>
          <a:noFill/>
        </p:spPr>
        <p:txBody>
          <a:bodyPr wrap="square" rtlCol="0">
            <a:spAutoFit/>
          </a:bodyPr>
          <a:lstStyle/>
          <a:p>
            <a:pPr>
              <a:buFont typeface="Wingdings" pitchFamily="2" charset="2"/>
              <a:buChar char="Ø"/>
            </a:pPr>
            <a:r>
              <a:rPr lang="en-US" sz="2000" dirty="0" smtClean="0"/>
              <a:t>Water </a:t>
            </a:r>
            <a:r>
              <a:rPr lang="en-US" sz="2000" dirty="0" smtClean="0"/>
              <a:t>quality analysis is subject to strict regulatory standards set by government agencies such as the EPA. Failure to comply with these regulations can result in fines and legal action.</a:t>
            </a:r>
          </a:p>
          <a:p>
            <a:pPr>
              <a:buFont typeface="Wingdings" pitchFamily="2" charset="2"/>
              <a:buChar char="Ø"/>
            </a:pPr>
            <a:r>
              <a:rPr lang="en-US" sz="2000" dirty="0" smtClean="0"/>
              <a:t>Current data extraction methods may not meet regulatory requirements, leading to non-compliance issues.</a:t>
            </a:r>
          </a:p>
          <a:p>
            <a:pPr>
              <a:buFont typeface="Wingdings" pitchFamily="2" charset="2"/>
              <a:buChar char="Ø"/>
            </a:pPr>
            <a:r>
              <a:rPr lang="en-US" sz="2000" dirty="0" smtClean="0"/>
              <a:t>Innovative data extraction techniques can improve accuracy and reliability of water quality data, ensuring </a:t>
            </a:r>
            <a:r>
              <a:rPr lang="en-US" dirty="0" smtClean="0"/>
              <a:t>compliance with regulations.</a:t>
            </a:r>
          </a:p>
          <a:p>
            <a:endParaRPr lang="en-US" dirty="0"/>
          </a:p>
        </p:txBody>
      </p:sp>
      <p:sp>
        <p:nvSpPr>
          <p:cNvPr id="3" name="TextBox 2"/>
          <p:cNvSpPr txBox="1"/>
          <p:nvPr/>
        </p:nvSpPr>
        <p:spPr>
          <a:xfrm>
            <a:off x="285720" y="714356"/>
            <a:ext cx="4357718" cy="523220"/>
          </a:xfrm>
          <a:prstGeom prst="rect">
            <a:avLst/>
          </a:prstGeom>
          <a:noFill/>
        </p:spPr>
        <p:txBody>
          <a:bodyPr wrap="square" rtlCol="0">
            <a:spAutoFit/>
          </a:bodyPr>
          <a:lstStyle/>
          <a:p>
            <a:r>
              <a:rPr lang="en-US" sz="2800" b="1" u="sng" dirty="0" smtClean="0"/>
              <a:t>Regulatory </a:t>
            </a:r>
            <a:r>
              <a:rPr lang="en-US" sz="2800" b="1" u="sng" dirty="0" smtClean="0"/>
              <a:t>Compliance</a:t>
            </a:r>
            <a:endParaRPr lang="en-US" sz="2800" b="1" u="sng" dirty="0" smtClean="0"/>
          </a:p>
        </p:txBody>
      </p:sp>
      <p:pic>
        <p:nvPicPr>
          <p:cNvPr id="4" name="Picture 3" descr="1ee7baf4-164f-4920-917a-ea5381be7092 (2).png"/>
          <p:cNvPicPr>
            <a:picLocks noChangeAspect="1"/>
          </p:cNvPicPr>
          <p:nvPr/>
        </p:nvPicPr>
        <p:blipFill>
          <a:blip r:embed="rId2"/>
          <a:stretch>
            <a:fillRect/>
          </a:stretch>
        </p:blipFill>
        <p:spPr>
          <a:xfrm>
            <a:off x="4714876" y="571480"/>
            <a:ext cx="4190417" cy="5929354"/>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IMPORTANCE OF WATER ANALYSIS</a:t>
            </a:r>
            <a:endParaRPr lang="en-US" dirty="0"/>
          </a:p>
        </p:txBody>
      </p:sp>
      <p:sp>
        <p:nvSpPr>
          <p:cNvPr id="4" name="Text Placeholder 3"/>
          <p:cNvSpPr>
            <a:spLocks noGrp="1"/>
          </p:cNvSpPr>
          <p:nvPr>
            <p:ph type="body" idx="2"/>
          </p:nvPr>
        </p:nvSpPr>
        <p:spPr>
          <a:xfrm>
            <a:off x="428596" y="1428736"/>
            <a:ext cx="3008313" cy="4691063"/>
          </a:xfrm>
        </p:spPr>
        <p:txBody>
          <a:bodyPr>
            <a:noAutofit/>
          </a:bodyPr>
          <a:lstStyle/>
          <a:p>
            <a:r>
              <a:rPr lang="en-US" sz="1500" dirty="0" smtClean="0"/>
              <a:t>Water quality analysis is essential for ensuring the safety and health of individuals and the environment. It involves testing water samples for various contaminants, including bacteria, chemicals, and minerals. The data obtained from water quality analysis is used to identify potential health hazards and to implement measures to protect public health and the environment.</a:t>
            </a:r>
          </a:p>
          <a:p>
            <a:r>
              <a:rPr lang="en-US" sz="1500" dirty="0" smtClean="0"/>
              <a:t>Water quality analysis is critical for various industries, including agriculture, manufacturing, and healthcare. It is also important for recreational activities such as swimming and fishing. In addition, water quality analysis is necessary for regulatory compliance with local, state, and federal laws</a:t>
            </a:r>
            <a:endParaRPr lang="en-US" sz="1500" dirty="0"/>
          </a:p>
        </p:txBody>
      </p:sp>
      <p:pic>
        <p:nvPicPr>
          <p:cNvPr id="6" name="Content Placeholder 5" descr="0af268a4-d544-4c09-a10a-5f36a1d208a5.png"/>
          <p:cNvPicPr>
            <a:picLocks noGrp="1" noChangeAspect="1"/>
          </p:cNvPicPr>
          <p:nvPr>
            <p:ph sz="half" idx="1"/>
          </p:nvPr>
        </p:nvPicPr>
        <p:blipFill>
          <a:blip r:embed="rId2"/>
          <a:stretch>
            <a:fillRect/>
          </a:stretch>
        </p:blipFill>
        <p:spPr>
          <a:xfrm>
            <a:off x="3571868" y="714356"/>
            <a:ext cx="5111750" cy="5111750"/>
          </a:xfr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2e9c51e-5136-457c-96cc-c11729147a90.png"/>
          <p:cNvPicPr>
            <a:picLocks noChangeAspect="1"/>
          </p:cNvPicPr>
          <p:nvPr/>
        </p:nvPicPr>
        <p:blipFill>
          <a:blip r:embed="rId2"/>
          <a:stretch>
            <a:fillRect/>
          </a:stretch>
        </p:blipFill>
        <p:spPr>
          <a:xfrm>
            <a:off x="285720" y="571480"/>
            <a:ext cx="4357718" cy="2500330"/>
          </a:xfrm>
          <a:prstGeom prst="rect">
            <a:avLst/>
          </a:prstGeom>
        </p:spPr>
      </p:pic>
      <p:sp>
        <p:nvSpPr>
          <p:cNvPr id="3" name="TextBox 2"/>
          <p:cNvSpPr txBox="1"/>
          <p:nvPr/>
        </p:nvSpPr>
        <p:spPr>
          <a:xfrm>
            <a:off x="1071538" y="0"/>
            <a:ext cx="6286544" cy="461665"/>
          </a:xfrm>
          <a:prstGeom prst="rect">
            <a:avLst/>
          </a:prstGeom>
          <a:noFill/>
        </p:spPr>
        <p:txBody>
          <a:bodyPr wrap="square" rtlCol="0">
            <a:spAutoFit/>
          </a:bodyPr>
          <a:lstStyle/>
          <a:p>
            <a:pPr algn="ctr"/>
            <a:r>
              <a:rPr lang="en-US" sz="2400" b="1" u="sng" dirty="0" smtClean="0"/>
              <a:t>Next Steps and Recommendations</a:t>
            </a:r>
            <a:endParaRPr lang="en-US" sz="2400" b="1" u="sng" dirty="0"/>
          </a:p>
        </p:txBody>
      </p:sp>
      <p:pic>
        <p:nvPicPr>
          <p:cNvPr id="4" name="Picture 3" descr="b4f8a042-f768-4ed7-9bb2-615d651424d9.png"/>
          <p:cNvPicPr>
            <a:picLocks noChangeAspect="1"/>
          </p:cNvPicPr>
          <p:nvPr/>
        </p:nvPicPr>
        <p:blipFill>
          <a:blip r:embed="rId3" cstate="print"/>
          <a:stretch>
            <a:fillRect/>
          </a:stretch>
        </p:blipFill>
        <p:spPr>
          <a:xfrm>
            <a:off x="4714876" y="571480"/>
            <a:ext cx="4214842" cy="2500330"/>
          </a:xfrm>
          <a:prstGeom prst="rect">
            <a:avLst/>
          </a:prstGeom>
        </p:spPr>
      </p:pic>
      <p:sp>
        <p:nvSpPr>
          <p:cNvPr id="5" name="TextBox 4"/>
          <p:cNvSpPr txBox="1"/>
          <p:nvPr/>
        </p:nvSpPr>
        <p:spPr>
          <a:xfrm>
            <a:off x="285720" y="3286124"/>
            <a:ext cx="2928958" cy="3293209"/>
          </a:xfrm>
          <a:prstGeom prst="rect">
            <a:avLst/>
          </a:prstGeom>
          <a:noFill/>
        </p:spPr>
        <p:txBody>
          <a:bodyPr wrap="square" rtlCol="0">
            <a:spAutoFit/>
          </a:bodyPr>
          <a:lstStyle/>
          <a:p>
            <a:r>
              <a:rPr lang="en-US" sz="1600" b="1" u="sng" dirty="0" smtClean="0"/>
              <a:t>Investing in Innovative </a:t>
            </a:r>
            <a:r>
              <a:rPr lang="en-US" sz="1600" b="1" u="sng" dirty="0" smtClean="0"/>
              <a:t>Techniques :</a:t>
            </a:r>
            <a:endParaRPr lang="en-US" sz="1600" b="1" u="sng" dirty="0" smtClean="0"/>
          </a:p>
          <a:p>
            <a:r>
              <a:rPr lang="en-US" sz="1600" dirty="0" smtClean="0"/>
              <a:t>Investing in innovative techniques such as machine learning and real-time monitoring can greatly improve the efficiency and accuracy of water quality analysis. It is recommended that organizations prioritize the allocation of resources towards implementing these cutting-edge methods.</a:t>
            </a:r>
          </a:p>
          <a:p>
            <a:endParaRPr lang="en-US" sz="1600" dirty="0"/>
          </a:p>
        </p:txBody>
      </p:sp>
      <p:sp>
        <p:nvSpPr>
          <p:cNvPr id="6" name="TextBox 5"/>
          <p:cNvSpPr txBox="1"/>
          <p:nvPr/>
        </p:nvSpPr>
        <p:spPr>
          <a:xfrm>
            <a:off x="3357554" y="3287792"/>
            <a:ext cx="2714644" cy="3570208"/>
          </a:xfrm>
          <a:prstGeom prst="rect">
            <a:avLst/>
          </a:prstGeom>
          <a:noFill/>
        </p:spPr>
        <p:txBody>
          <a:bodyPr wrap="square" rtlCol="0">
            <a:spAutoFit/>
          </a:bodyPr>
          <a:lstStyle/>
          <a:p>
            <a:r>
              <a:rPr lang="en-US" sz="1600" b="1" u="sng" dirty="0" smtClean="0"/>
              <a:t>Collaboration and Knowledge </a:t>
            </a:r>
            <a:r>
              <a:rPr lang="en-US" sz="1600" b="1" u="sng" dirty="0" smtClean="0"/>
              <a:t>Sharing :</a:t>
            </a:r>
            <a:endParaRPr lang="en-US" sz="1600" b="1" u="sng" dirty="0" smtClean="0"/>
          </a:p>
          <a:p>
            <a:r>
              <a:rPr lang="en-US" sz="1600" dirty="0" smtClean="0"/>
              <a:t>Collaborating with other organizations and sharing knowledge and data can lead to a more comprehensive understanding of water quality issues and better solutions. It is recommended that organizations actively seek out opportunities for collaboration and knowledge sharing.</a:t>
            </a:r>
          </a:p>
          <a:p>
            <a:endParaRPr lang="en-US" sz="1600" dirty="0"/>
          </a:p>
        </p:txBody>
      </p:sp>
      <p:sp>
        <p:nvSpPr>
          <p:cNvPr id="7" name="TextBox 6"/>
          <p:cNvSpPr txBox="1"/>
          <p:nvPr/>
        </p:nvSpPr>
        <p:spPr>
          <a:xfrm>
            <a:off x="6286512" y="3357562"/>
            <a:ext cx="2643206" cy="3077766"/>
          </a:xfrm>
          <a:prstGeom prst="rect">
            <a:avLst/>
          </a:prstGeom>
          <a:noFill/>
        </p:spPr>
        <p:txBody>
          <a:bodyPr wrap="square" rtlCol="0">
            <a:spAutoFit/>
          </a:bodyPr>
          <a:lstStyle/>
          <a:p>
            <a:r>
              <a:rPr lang="en-US" sz="1600" b="1" u="sng" dirty="0" smtClean="0"/>
              <a:t>Regulatory </a:t>
            </a:r>
            <a:r>
              <a:rPr lang="en-US" sz="1600" b="1" u="sng" dirty="0" smtClean="0"/>
              <a:t>Compliance :</a:t>
            </a:r>
            <a:endParaRPr lang="en-US" sz="1600" b="1" u="sng" dirty="0" smtClean="0"/>
          </a:p>
          <a:p>
            <a:r>
              <a:rPr lang="en-US" sz="1600" dirty="0" smtClean="0"/>
              <a:t>Organizations must ensure that they are complying with all relevant regulations and standards for water quality analysis. It is recommended that organizations regularly review and update their compliance procedures to stay up-to-date with any changes in regulations.</a:t>
            </a:r>
          </a:p>
          <a:p>
            <a:endParaRPr lang="en-US" sz="1600"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71670" y="500042"/>
            <a:ext cx="4429156" cy="646331"/>
          </a:xfrm>
          <a:prstGeom prst="rect">
            <a:avLst/>
          </a:prstGeom>
          <a:noFill/>
        </p:spPr>
        <p:txBody>
          <a:bodyPr wrap="square" rtlCol="0">
            <a:spAutoFit/>
          </a:bodyPr>
          <a:lstStyle/>
          <a:p>
            <a:pPr algn="ctr"/>
            <a:r>
              <a:rPr lang="en-US" sz="3600" b="1" u="sng" dirty="0" smtClean="0"/>
              <a:t>Conclusion</a:t>
            </a:r>
            <a:endParaRPr lang="en-US" sz="3600" b="1" u="sng" dirty="0"/>
          </a:p>
        </p:txBody>
      </p:sp>
      <p:sp>
        <p:nvSpPr>
          <p:cNvPr id="3" name="TextBox 2"/>
          <p:cNvSpPr txBox="1"/>
          <p:nvPr/>
        </p:nvSpPr>
        <p:spPr>
          <a:xfrm>
            <a:off x="642910" y="1500174"/>
            <a:ext cx="8001056" cy="4185761"/>
          </a:xfrm>
          <a:prstGeom prst="rect">
            <a:avLst/>
          </a:prstGeom>
          <a:noFill/>
        </p:spPr>
        <p:txBody>
          <a:bodyPr wrap="square" rtlCol="0">
            <a:spAutoFit/>
          </a:bodyPr>
          <a:lstStyle/>
          <a:p>
            <a:r>
              <a:rPr lang="en-US" sz="1900" dirty="0" smtClean="0"/>
              <a:t>Water quality analysis is essential for ensuring safe and healthy water for human consumption and environmental protection. </a:t>
            </a:r>
            <a:r>
              <a:rPr lang="en-US" sz="1900" dirty="0" smtClean="0"/>
              <a:t>Current </a:t>
            </a:r>
            <a:r>
              <a:rPr lang="en-US" sz="1900" dirty="0" smtClean="0"/>
              <a:t>data extraction methods have limitations and may not provide accurate and timely information. </a:t>
            </a:r>
            <a:r>
              <a:rPr lang="en-US" sz="1900" dirty="0" smtClean="0"/>
              <a:t>However</a:t>
            </a:r>
            <a:r>
              <a:rPr lang="en-US" sz="1900" dirty="0" smtClean="0"/>
              <a:t>, innovative data extraction techniques such as machine learning and real-time monitoring can improve the accuracy and efficiency of water quality analysis. Additionally, data visualization techniques can help communicate complex data to stakeholders and facilitate decision-making. Successful case studies demonstrate the potential benefits of these techniques for improving water quality analysis. Regulatory compliance and cost-benefit analysis are important considerations for implementing these techniques. Future developments in this field hold promise for further improving water quality analysis. It is recommended that organizations invest in these innovative techniques to improve water quality analysis and ensure safe and healthy water for all. </a:t>
            </a:r>
            <a:endParaRPr lang="en-US" sz="190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214414" y="142852"/>
            <a:ext cx="6786610" cy="646331"/>
          </a:xfrm>
          <a:prstGeom prst="rect">
            <a:avLst/>
          </a:prstGeom>
          <a:noFill/>
        </p:spPr>
        <p:txBody>
          <a:bodyPr wrap="square" rtlCol="0">
            <a:spAutoFit/>
          </a:bodyPr>
          <a:lstStyle/>
          <a:p>
            <a:r>
              <a:rPr lang="en-US" sz="3600" b="1" dirty="0" smtClean="0"/>
              <a:t>Current Data Extraction Methods</a:t>
            </a:r>
            <a:endParaRPr lang="en-US" sz="3600" b="1" dirty="0"/>
          </a:p>
        </p:txBody>
      </p:sp>
      <p:sp>
        <p:nvSpPr>
          <p:cNvPr id="4" name="TextBox 3"/>
          <p:cNvSpPr txBox="1"/>
          <p:nvPr/>
        </p:nvSpPr>
        <p:spPr>
          <a:xfrm>
            <a:off x="285720" y="1071546"/>
            <a:ext cx="3357586" cy="461665"/>
          </a:xfrm>
          <a:prstGeom prst="rect">
            <a:avLst/>
          </a:prstGeom>
          <a:noFill/>
        </p:spPr>
        <p:txBody>
          <a:bodyPr wrap="square" rtlCol="0">
            <a:spAutoFit/>
          </a:bodyPr>
          <a:lstStyle/>
          <a:p>
            <a:r>
              <a:rPr lang="en-US" sz="2400" b="1" dirty="0" smtClean="0"/>
              <a:t>LABORATORY </a:t>
            </a:r>
            <a:r>
              <a:rPr lang="en-US" sz="2400" b="1" dirty="0" smtClean="0"/>
              <a:t>ANALYSIS</a:t>
            </a:r>
            <a:endParaRPr lang="en-US" sz="2400" dirty="0"/>
          </a:p>
        </p:txBody>
      </p:sp>
      <p:sp>
        <p:nvSpPr>
          <p:cNvPr id="5" name="TextBox 4"/>
          <p:cNvSpPr txBox="1"/>
          <p:nvPr/>
        </p:nvSpPr>
        <p:spPr>
          <a:xfrm>
            <a:off x="357158" y="1500174"/>
            <a:ext cx="3500462" cy="2656761"/>
          </a:xfrm>
          <a:prstGeom prst="rect">
            <a:avLst/>
          </a:prstGeom>
          <a:noFill/>
        </p:spPr>
        <p:txBody>
          <a:bodyPr wrap="square" rtlCol="0">
            <a:spAutoFit/>
          </a:bodyPr>
          <a:lstStyle/>
          <a:p>
            <a:r>
              <a:rPr lang="en-US" b="1" dirty="0" smtClean="0"/>
              <a:t> </a:t>
            </a:r>
            <a:endParaRPr lang="en-US" sz="2400" b="1" dirty="0" smtClean="0"/>
          </a:p>
          <a:p>
            <a:r>
              <a:rPr lang="en-US" dirty="0" smtClean="0"/>
              <a:t>Laboratory analysis is a common method for extracting data on water quality. Samples are collected and analyzed in a lab setting using various techniques such as spectrophotometry and chromatography</a:t>
            </a:r>
          </a:p>
          <a:p>
            <a:endParaRPr lang="en-US" dirty="0"/>
          </a:p>
        </p:txBody>
      </p:sp>
      <p:pic>
        <p:nvPicPr>
          <p:cNvPr id="6" name="Picture 5" descr="cd3ba294-179f-466b-aa3c-8b80bd3f1db3.png"/>
          <p:cNvPicPr>
            <a:picLocks noChangeAspect="1"/>
          </p:cNvPicPr>
          <p:nvPr/>
        </p:nvPicPr>
        <p:blipFill>
          <a:blip r:embed="rId2" cstate="print"/>
          <a:stretch>
            <a:fillRect/>
          </a:stretch>
        </p:blipFill>
        <p:spPr>
          <a:xfrm>
            <a:off x="357158" y="3929066"/>
            <a:ext cx="3786214" cy="2643182"/>
          </a:xfrm>
          <a:prstGeom prst="rect">
            <a:avLst/>
          </a:prstGeom>
        </p:spPr>
      </p:pic>
      <p:sp>
        <p:nvSpPr>
          <p:cNvPr id="7" name="TextBox 6"/>
          <p:cNvSpPr txBox="1"/>
          <p:nvPr/>
        </p:nvSpPr>
        <p:spPr>
          <a:xfrm>
            <a:off x="4929190" y="1000108"/>
            <a:ext cx="3714776" cy="830997"/>
          </a:xfrm>
          <a:prstGeom prst="rect">
            <a:avLst/>
          </a:prstGeom>
          <a:noFill/>
        </p:spPr>
        <p:txBody>
          <a:bodyPr wrap="square" rtlCol="0">
            <a:spAutoFit/>
          </a:bodyPr>
          <a:lstStyle/>
          <a:p>
            <a:r>
              <a:rPr lang="en-US" sz="2400" b="1" dirty="0" smtClean="0"/>
              <a:t>FIELD TESTING</a:t>
            </a:r>
          </a:p>
          <a:p>
            <a:endParaRPr lang="en-US" sz="2400" dirty="0"/>
          </a:p>
        </p:txBody>
      </p:sp>
      <p:sp>
        <p:nvSpPr>
          <p:cNvPr id="8" name="TextBox 7"/>
          <p:cNvSpPr txBox="1"/>
          <p:nvPr/>
        </p:nvSpPr>
        <p:spPr>
          <a:xfrm>
            <a:off x="4929190" y="1714488"/>
            <a:ext cx="3643338" cy="2308324"/>
          </a:xfrm>
          <a:prstGeom prst="rect">
            <a:avLst/>
          </a:prstGeom>
          <a:noFill/>
        </p:spPr>
        <p:txBody>
          <a:bodyPr wrap="square" rtlCol="0">
            <a:spAutoFit/>
          </a:bodyPr>
          <a:lstStyle/>
          <a:p>
            <a:r>
              <a:rPr lang="en-US" dirty="0" smtClean="0"/>
              <a:t>Field testing involves collecting samples  on-site and using portable equipment to analyze them. This method provides real-time results and is commonly used for monitoring water quality in remote areas.</a:t>
            </a:r>
            <a:endParaRPr lang="en-US" b="1" dirty="0" smtClean="0"/>
          </a:p>
          <a:p>
            <a:endParaRPr lang="en-US" dirty="0"/>
          </a:p>
        </p:txBody>
      </p:sp>
      <p:pic>
        <p:nvPicPr>
          <p:cNvPr id="9" name="Picture 8" descr="89bb3b98-42f4-44d2-b8a2-b82687aa722a.png"/>
          <p:cNvPicPr>
            <a:picLocks noChangeAspect="1"/>
          </p:cNvPicPr>
          <p:nvPr/>
        </p:nvPicPr>
        <p:blipFill>
          <a:blip r:embed="rId3" cstate="print"/>
          <a:stretch>
            <a:fillRect/>
          </a:stretch>
        </p:blipFill>
        <p:spPr>
          <a:xfrm>
            <a:off x="5000628" y="3857628"/>
            <a:ext cx="3714776" cy="2714644"/>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85786" y="214290"/>
            <a:ext cx="7000924" cy="646331"/>
          </a:xfrm>
          <a:prstGeom prst="rect">
            <a:avLst/>
          </a:prstGeom>
          <a:noFill/>
        </p:spPr>
        <p:txBody>
          <a:bodyPr wrap="square" rtlCol="0">
            <a:spAutoFit/>
          </a:bodyPr>
          <a:lstStyle/>
          <a:p>
            <a:pPr algn="ctr"/>
            <a:r>
              <a:rPr lang="en-US" sz="3600" b="1" dirty="0" smtClean="0"/>
              <a:t>Limitations of Current Methods</a:t>
            </a:r>
            <a:endParaRPr lang="en-US" sz="3600" b="1" dirty="0"/>
          </a:p>
        </p:txBody>
      </p:sp>
      <p:sp>
        <p:nvSpPr>
          <p:cNvPr id="3" name="TextBox 2"/>
          <p:cNvSpPr txBox="1"/>
          <p:nvPr/>
        </p:nvSpPr>
        <p:spPr>
          <a:xfrm>
            <a:off x="-357222" y="1142984"/>
            <a:ext cx="6572296" cy="954107"/>
          </a:xfrm>
          <a:prstGeom prst="rect">
            <a:avLst/>
          </a:prstGeom>
          <a:noFill/>
        </p:spPr>
        <p:txBody>
          <a:bodyPr wrap="square" rtlCol="0">
            <a:spAutoFit/>
          </a:bodyPr>
          <a:lstStyle/>
          <a:p>
            <a:pPr algn="ctr"/>
            <a:r>
              <a:rPr lang="en-US" sz="2800" b="1" u="sng" dirty="0" smtClean="0"/>
              <a:t>Challenges in Water Quality </a:t>
            </a:r>
            <a:r>
              <a:rPr lang="en-US" sz="2800" b="1" u="sng" dirty="0" smtClean="0"/>
              <a:t>Analysis:</a:t>
            </a:r>
            <a:endParaRPr lang="en-US" sz="2800" b="1" u="sng" dirty="0" smtClean="0"/>
          </a:p>
          <a:p>
            <a:pPr algn="ctr"/>
            <a:endParaRPr lang="en-US" sz="2800" u="sng" dirty="0"/>
          </a:p>
        </p:txBody>
      </p:sp>
      <p:sp>
        <p:nvSpPr>
          <p:cNvPr id="8" name="TextBox 7"/>
          <p:cNvSpPr txBox="1"/>
          <p:nvPr/>
        </p:nvSpPr>
        <p:spPr>
          <a:xfrm>
            <a:off x="357158" y="1428736"/>
            <a:ext cx="8001056" cy="2492990"/>
          </a:xfrm>
          <a:prstGeom prst="rect">
            <a:avLst/>
          </a:prstGeom>
          <a:noFill/>
        </p:spPr>
        <p:txBody>
          <a:bodyPr wrap="square" rtlCol="0">
            <a:spAutoFit/>
          </a:bodyPr>
          <a:lstStyle/>
          <a:p>
            <a:pPr>
              <a:buFont typeface="Wingdings" pitchFamily="2" charset="2"/>
              <a:buChar char="Ø"/>
            </a:pPr>
            <a:endParaRPr lang="en-US" dirty="0" smtClean="0"/>
          </a:p>
          <a:p>
            <a:pPr>
              <a:buFont typeface="Wingdings" pitchFamily="2" charset="2"/>
              <a:buChar char="Ø"/>
            </a:pPr>
            <a:r>
              <a:rPr lang="en-US" sz="2000" dirty="0" smtClean="0"/>
              <a:t>Current data extraction methods for water quality analysis have several limitations. These include limited spatial and temporal resolution, high costs, and the need for trained personnel to operate and maintain the equipment. Additionally, traditional methods may not detect emerging contaminants or provide real-time data.</a:t>
            </a:r>
          </a:p>
          <a:p>
            <a:pPr>
              <a:buFont typeface="Wingdings" pitchFamily="2" charset="2"/>
              <a:buChar char="Ø"/>
            </a:pPr>
            <a:endParaRPr lang="en-US" sz="2000" dirty="0" smtClean="0"/>
          </a:p>
          <a:p>
            <a:pPr>
              <a:buFont typeface="Wingdings" pitchFamily="2" charset="2"/>
              <a:buChar char="Ø"/>
            </a:pPr>
            <a:endParaRPr lang="en-US" dirty="0"/>
          </a:p>
        </p:txBody>
      </p:sp>
      <p:sp>
        <p:nvSpPr>
          <p:cNvPr id="9" name="TextBox 8"/>
          <p:cNvSpPr txBox="1"/>
          <p:nvPr/>
        </p:nvSpPr>
        <p:spPr>
          <a:xfrm>
            <a:off x="142844" y="3429000"/>
            <a:ext cx="7286644" cy="954107"/>
          </a:xfrm>
          <a:prstGeom prst="rect">
            <a:avLst/>
          </a:prstGeom>
          <a:noFill/>
        </p:spPr>
        <p:txBody>
          <a:bodyPr wrap="square" rtlCol="0">
            <a:spAutoFit/>
          </a:bodyPr>
          <a:lstStyle/>
          <a:p>
            <a:r>
              <a:rPr lang="en-US" sz="2800" b="1" u="sng" dirty="0" smtClean="0"/>
              <a:t>Limited Spatial and Temporal Resolution</a:t>
            </a:r>
            <a:br>
              <a:rPr lang="en-US" sz="2800" b="1" u="sng" dirty="0" smtClean="0"/>
            </a:br>
            <a:endParaRPr lang="en-US" sz="2800" u="sng" dirty="0"/>
          </a:p>
        </p:txBody>
      </p:sp>
      <p:sp>
        <p:nvSpPr>
          <p:cNvPr id="11" name="TextBox 10"/>
          <p:cNvSpPr txBox="1"/>
          <p:nvPr/>
        </p:nvSpPr>
        <p:spPr>
          <a:xfrm>
            <a:off x="428596" y="3857628"/>
            <a:ext cx="8001056" cy="2246769"/>
          </a:xfrm>
          <a:prstGeom prst="rect">
            <a:avLst/>
          </a:prstGeom>
          <a:noFill/>
        </p:spPr>
        <p:txBody>
          <a:bodyPr wrap="square" rtlCol="0">
            <a:spAutoFit/>
          </a:bodyPr>
          <a:lstStyle/>
          <a:p>
            <a:pPr>
              <a:buFont typeface="Wingdings" pitchFamily="2" charset="2"/>
              <a:buChar char="Ø"/>
            </a:pPr>
            <a:endParaRPr lang="en-US" sz="2000" b="1" dirty="0" smtClean="0"/>
          </a:p>
          <a:p>
            <a:pPr>
              <a:buFont typeface="Wingdings" pitchFamily="2" charset="2"/>
              <a:buChar char="Ø"/>
            </a:pPr>
            <a:r>
              <a:rPr lang="en-US" sz="2000" dirty="0" smtClean="0"/>
              <a:t>Current methods of water quality analysis are often limited in their ability to provide detailed spatial and temporal data. Traditional sampling methods, such as grab sampling, only provide a snapshot of water quality at a single point in time and space. This can result in an incomplete understanding of water quality dynamics</a:t>
            </a:r>
          </a:p>
          <a:p>
            <a:pPr>
              <a:buFont typeface="Wingdings" pitchFamily="2" charset="2"/>
              <a:buChar char="Ø"/>
            </a:pPr>
            <a:endParaRPr lang="en-US" sz="20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7158" y="214290"/>
            <a:ext cx="2500298" cy="830997"/>
          </a:xfrm>
          <a:prstGeom prst="rect">
            <a:avLst/>
          </a:prstGeom>
          <a:noFill/>
        </p:spPr>
        <p:txBody>
          <a:bodyPr wrap="square" rtlCol="0">
            <a:spAutoFit/>
          </a:bodyPr>
          <a:lstStyle/>
          <a:p>
            <a:r>
              <a:rPr lang="en-US" sz="2400" b="1" u="sng" dirty="0" smtClean="0"/>
              <a:t>High Costs</a:t>
            </a:r>
          </a:p>
          <a:p>
            <a:endParaRPr lang="en-US" sz="2400" u="sng" dirty="0"/>
          </a:p>
        </p:txBody>
      </p:sp>
      <p:sp>
        <p:nvSpPr>
          <p:cNvPr id="3" name="TextBox 2"/>
          <p:cNvSpPr txBox="1"/>
          <p:nvPr/>
        </p:nvSpPr>
        <p:spPr>
          <a:xfrm>
            <a:off x="357158" y="857232"/>
            <a:ext cx="8286808" cy="1631216"/>
          </a:xfrm>
          <a:prstGeom prst="rect">
            <a:avLst/>
          </a:prstGeom>
          <a:noFill/>
        </p:spPr>
        <p:txBody>
          <a:bodyPr wrap="square" rtlCol="0">
            <a:spAutoFit/>
          </a:bodyPr>
          <a:lstStyle/>
          <a:p>
            <a:pPr>
              <a:buFont typeface="Wingdings" pitchFamily="2" charset="2"/>
              <a:buChar char="Ø"/>
            </a:pPr>
            <a:r>
              <a:rPr lang="en-US" sz="2000" dirty="0" smtClean="0"/>
              <a:t>Current </a:t>
            </a:r>
            <a:r>
              <a:rPr lang="en-US" sz="2000" dirty="0" smtClean="0"/>
              <a:t>methods of water quality analysis can be expensive, requiring specialized equipment and trained personnel. The costs associated with these methods can limit the frequency and extent of water quality monitoring, resulting in a lack of data for decision-making.</a:t>
            </a:r>
          </a:p>
          <a:p>
            <a:pPr>
              <a:buFont typeface="Wingdings" pitchFamily="2" charset="2"/>
              <a:buChar char="Ø"/>
            </a:pPr>
            <a:endParaRPr lang="en-US" sz="2000" dirty="0"/>
          </a:p>
        </p:txBody>
      </p:sp>
      <p:sp>
        <p:nvSpPr>
          <p:cNvPr id="4" name="TextBox 3"/>
          <p:cNvSpPr txBox="1"/>
          <p:nvPr/>
        </p:nvSpPr>
        <p:spPr>
          <a:xfrm>
            <a:off x="285720" y="2571744"/>
            <a:ext cx="5929354" cy="830997"/>
          </a:xfrm>
          <a:prstGeom prst="rect">
            <a:avLst/>
          </a:prstGeom>
          <a:noFill/>
        </p:spPr>
        <p:txBody>
          <a:bodyPr wrap="square" rtlCol="0">
            <a:spAutoFit/>
          </a:bodyPr>
          <a:lstStyle/>
          <a:p>
            <a:r>
              <a:rPr lang="en-US" sz="2400" b="1" u="sng" dirty="0" smtClean="0"/>
              <a:t>Emerging Contaminants and Real-Time Data</a:t>
            </a:r>
          </a:p>
          <a:p>
            <a:endParaRPr lang="en-US" sz="2400" u="sng" dirty="0"/>
          </a:p>
        </p:txBody>
      </p:sp>
      <p:sp>
        <p:nvSpPr>
          <p:cNvPr id="5" name="TextBox 4"/>
          <p:cNvSpPr txBox="1"/>
          <p:nvPr/>
        </p:nvSpPr>
        <p:spPr>
          <a:xfrm>
            <a:off x="500034" y="3214686"/>
            <a:ext cx="7358114" cy="3170099"/>
          </a:xfrm>
          <a:prstGeom prst="rect">
            <a:avLst/>
          </a:prstGeom>
          <a:noFill/>
        </p:spPr>
        <p:txBody>
          <a:bodyPr wrap="square" rtlCol="0">
            <a:spAutoFit/>
          </a:bodyPr>
          <a:lstStyle/>
          <a:p>
            <a:pPr>
              <a:buFont typeface="Wingdings" pitchFamily="2" charset="2"/>
              <a:buChar char="Ø"/>
            </a:pPr>
            <a:endParaRPr lang="en-US" sz="2000" b="1" dirty="0" smtClean="0"/>
          </a:p>
          <a:p>
            <a:pPr>
              <a:buFont typeface="Wingdings" pitchFamily="2" charset="2"/>
              <a:buChar char="Ø"/>
            </a:pPr>
            <a:r>
              <a:rPr lang="en-US" sz="2000" dirty="0" smtClean="0"/>
              <a:t>Traditional methods of water quality analysis may not detect emerging contaminants or provide real-time data. </a:t>
            </a:r>
            <a:endParaRPr lang="en-US" sz="2000" dirty="0" smtClean="0"/>
          </a:p>
          <a:p>
            <a:pPr>
              <a:buFont typeface="Wingdings" pitchFamily="2" charset="2"/>
              <a:buChar char="Ø"/>
            </a:pPr>
            <a:r>
              <a:rPr lang="en-US" sz="2000" dirty="0" smtClean="0"/>
              <a:t>Emerging </a:t>
            </a:r>
            <a:r>
              <a:rPr lang="en-US" sz="2000" dirty="0" smtClean="0"/>
              <a:t>contaminants, such as microplastics and pharmaceuticals, are not typically included in standard water quality tests. </a:t>
            </a:r>
            <a:endParaRPr lang="en-US" sz="2000" dirty="0" smtClean="0"/>
          </a:p>
          <a:p>
            <a:pPr>
              <a:buFont typeface="Wingdings" pitchFamily="2" charset="2"/>
              <a:buChar char="Ø"/>
            </a:pPr>
            <a:r>
              <a:rPr lang="en-US" sz="2000" dirty="0" smtClean="0"/>
              <a:t>Additionally</a:t>
            </a:r>
            <a:r>
              <a:rPr lang="en-US" sz="2000" dirty="0" smtClean="0"/>
              <a:t>, traditional methods may not provide real-time data, which can limit the ability to respond quickly to changes in water quality.</a:t>
            </a:r>
          </a:p>
          <a:p>
            <a:pPr>
              <a:buFont typeface="Wingdings" pitchFamily="2" charset="2"/>
              <a:buChar char="Ø"/>
            </a:pPr>
            <a:endParaRPr lang="en-US" sz="20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85786" y="1285860"/>
            <a:ext cx="7786742" cy="1938992"/>
          </a:xfrm>
          <a:prstGeom prst="rect">
            <a:avLst/>
          </a:prstGeom>
          <a:noFill/>
        </p:spPr>
        <p:txBody>
          <a:bodyPr wrap="square" rtlCol="0">
            <a:spAutoFit/>
          </a:bodyPr>
          <a:lstStyle/>
          <a:p>
            <a:pPr>
              <a:buFont typeface="Wingdings" pitchFamily="2" charset="2"/>
              <a:buChar char="Ø"/>
            </a:pPr>
            <a:r>
              <a:rPr lang="en-US" sz="2000" dirty="0" smtClean="0"/>
              <a:t>Traditional </a:t>
            </a:r>
            <a:r>
              <a:rPr lang="en-US" sz="2000" dirty="0" smtClean="0"/>
              <a:t>methods of water quality analysis can be time-consuming and expensive. </a:t>
            </a:r>
            <a:endParaRPr lang="en-US" sz="2000" dirty="0" smtClean="0"/>
          </a:p>
          <a:p>
            <a:pPr>
              <a:buFont typeface="Wingdings" pitchFamily="2" charset="2"/>
              <a:buChar char="Ø"/>
            </a:pPr>
            <a:r>
              <a:rPr lang="en-US" sz="2000" dirty="0" smtClean="0"/>
              <a:t>Innovative </a:t>
            </a:r>
            <a:r>
              <a:rPr lang="en-US" sz="2000" dirty="0" smtClean="0"/>
              <a:t>data extraction techniques are being developed to improve the speed and accuracy of water quality analysis, allowing for more efficient and effective monitoring of water resources.</a:t>
            </a:r>
          </a:p>
          <a:p>
            <a:pPr>
              <a:buFont typeface="Wingdings" pitchFamily="2" charset="2"/>
              <a:buChar char="Ø"/>
            </a:pPr>
            <a:endParaRPr lang="en-US" sz="2000" dirty="0"/>
          </a:p>
        </p:txBody>
      </p:sp>
      <p:sp>
        <p:nvSpPr>
          <p:cNvPr id="6" name="TextBox 5"/>
          <p:cNvSpPr txBox="1"/>
          <p:nvPr/>
        </p:nvSpPr>
        <p:spPr>
          <a:xfrm>
            <a:off x="0" y="285728"/>
            <a:ext cx="9144000" cy="1200329"/>
          </a:xfrm>
          <a:prstGeom prst="rect">
            <a:avLst/>
          </a:prstGeom>
          <a:noFill/>
        </p:spPr>
        <p:txBody>
          <a:bodyPr wrap="square" rtlCol="0">
            <a:spAutoFit/>
          </a:bodyPr>
          <a:lstStyle/>
          <a:p>
            <a:pPr algn="ctr"/>
            <a:r>
              <a:rPr lang="en-US" sz="3600" b="1" dirty="0" smtClean="0"/>
              <a:t>Innovative Data Extraction Techniques</a:t>
            </a:r>
          </a:p>
          <a:p>
            <a:pPr algn="ctr"/>
            <a:endParaRPr lang="en-US" sz="3600" dirty="0"/>
          </a:p>
        </p:txBody>
      </p:sp>
      <p:sp>
        <p:nvSpPr>
          <p:cNvPr id="1026" name="AutoShape 2" descr="Data Extraction Techniques: Optimal Approach for Requir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28" name="AutoShape 4" descr="Data Extraction Techniques: Optimal Approach for Requir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0" name="AutoShape 6" descr="Data Extraction Techniques: Optimal Approach for Requir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2" name="AutoShape 8" descr="Data Extraction Techniques: Optimal Approach for Requir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4" name="AutoShape 10" descr="Data Extraction Techniques: Optimal Approach for Requir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6" name="AutoShape 12" descr="Data Extraction Techniques: Optimal Approach for Requir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8" name="AutoShape 14" descr="Data Extraction Techniques: Optimal Approach for Requir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40" name="AutoShape 16" descr="Data Extraction Techniques: Optimal Approach for Requir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42" name="AutoShape 18" descr="Data Extraction Techniques: Optimal Approach for Requir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44" name="AutoShape 20" descr="Data Extraction Techniques: Optimal Approach for Requir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46" name="AutoShape 22" descr="Data Extraction Techniques: Optimal Approach for Requir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48" name="AutoShape 24" descr="Data Extraction Techniques: Optimal Approach for Requir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50" name="AutoShape 26" descr="Data Extraction Techniques: Optimal Approach for Requir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52" name="AutoShape 28" descr="Data Extraction Techniques: Optimal Approach for Requir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54" name="AutoShape 30" descr="Data Extraction Techniques: Optimal Approach for Requir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23" name="Picture 22" descr="IMAGE 1.jpeg"/>
          <p:cNvPicPr>
            <a:picLocks noChangeAspect="1"/>
          </p:cNvPicPr>
          <p:nvPr/>
        </p:nvPicPr>
        <p:blipFill>
          <a:blip r:embed="rId2"/>
          <a:stretch>
            <a:fillRect/>
          </a:stretch>
        </p:blipFill>
        <p:spPr>
          <a:xfrm>
            <a:off x="1000100" y="3000372"/>
            <a:ext cx="7215238" cy="3371872"/>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158" y="1357298"/>
            <a:ext cx="3429024" cy="1162050"/>
          </a:xfrm>
        </p:spPr>
        <p:txBody>
          <a:bodyPr>
            <a:noAutofit/>
          </a:bodyPr>
          <a:lstStyle/>
          <a:p>
            <a:r>
              <a:rPr lang="en-US" sz="2800" dirty="0"/>
              <a:t>Machine Learning for Water Quality Analysis</a:t>
            </a:r>
            <a:br>
              <a:rPr lang="en-US" sz="2800" dirty="0"/>
            </a:br>
            <a:endParaRPr lang="en-US" sz="2800" dirty="0"/>
          </a:p>
        </p:txBody>
      </p:sp>
      <p:sp>
        <p:nvSpPr>
          <p:cNvPr id="4" name="Text Placeholder 3"/>
          <p:cNvSpPr>
            <a:spLocks noGrp="1"/>
          </p:cNvSpPr>
          <p:nvPr>
            <p:ph type="body" idx="2"/>
          </p:nvPr>
        </p:nvSpPr>
        <p:spPr>
          <a:xfrm>
            <a:off x="285720" y="2500306"/>
            <a:ext cx="3786214" cy="4000528"/>
          </a:xfrm>
        </p:spPr>
        <p:txBody>
          <a:bodyPr>
            <a:noAutofit/>
          </a:bodyPr>
          <a:lstStyle/>
          <a:p>
            <a:pPr>
              <a:buFont typeface="Wingdings" pitchFamily="2" charset="2"/>
              <a:buChar char="Ø"/>
            </a:pPr>
            <a:r>
              <a:rPr lang="en-US" sz="2000" dirty="0" smtClean="0"/>
              <a:t>Machine learning algorithms can be used to analyze large amounts of water quality data and identify patterns and trends</a:t>
            </a:r>
            <a:r>
              <a:rPr lang="en-US" sz="2000" dirty="0" smtClean="0"/>
              <a:t>.</a:t>
            </a:r>
          </a:p>
          <a:p>
            <a:pPr>
              <a:buFont typeface="Wingdings" pitchFamily="2" charset="2"/>
              <a:buChar char="Ø"/>
            </a:pPr>
            <a:r>
              <a:rPr lang="en-US" sz="2000" dirty="0" smtClean="0"/>
              <a:t> </a:t>
            </a:r>
            <a:r>
              <a:rPr lang="en-US" sz="2000" dirty="0" smtClean="0"/>
              <a:t>This can help to identify potential issues before they become major problems, and allow for proactive measures to be taken to protect water resources.</a:t>
            </a:r>
            <a:endParaRPr lang="en-US" sz="2000" dirty="0"/>
          </a:p>
        </p:txBody>
      </p:sp>
      <p:pic>
        <p:nvPicPr>
          <p:cNvPr id="5" name="Content Placeholder 4" descr="f9bb0764-6807-416c-8e91-d9dd413fd253 (1).png"/>
          <p:cNvPicPr>
            <a:picLocks noGrp="1" noChangeAspect="1"/>
          </p:cNvPicPr>
          <p:nvPr>
            <p:ph sz="half" idx="1"/>
          </p:nvPr>
        </p:nvPicPr>
        <p:blipFill>
          <a:blip r:embed="rId2"/>
          <a:stretch>
            <a:fillRect/>
          </a:stretch>
        </p:blipFill>
        <p:spPr>
          <a:xfrm>
            <a:off x="3886200" y="1435100"/>
            <a:ext cx="4572000" cy="4572000"/>
          </a:xfr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5720" y="357166"/>
            <a:ext cx="6786610" cy="954107"/>
          </a:xfrm>
          <a:prstGeom prst="rect">
            <a:avLst/>
          </a:prstGeom>
          <a:noFill/>
        </p:spPr>
        <p:txBody>
          <a:bodyPr wrap="square" rtlCol="0">
            <a:spAutoFit/>
          </a:bodyPr>
          <a:lstStyle/>
          <a:p>
            <a:r>
              <a:rPr lang="en-US" sz="2800" b="1" dirty="0" smtClean="0"/>
              <a:t>APPLICATIONS OF MACHINE </a:t>
            </a:r>
            <a:r>
              <a:rPr lang="en-US" sz="2800" b="1" dirty="0" smtClean="0"/>
              <a:t>LEARNING:     </a:t>
            </a:r>
            <a:endParaRPr lang="en-US" sz="2800" b="1" dirty="0" smtClean="0"/>
          </a:p>
          <a:p>
            <a:endParaRPr lang="en-US" sz="2800" dirty="0"/>
          </a:p>
        </p:txBody>
      </p:sp>
      <p:sp>
        <p:nvSpPr>
          <p:cNvPr id="3" name="TextBox 2"/>
          <p:cNvSpPr txBox="1"/>
          <p:nvPr/>
        </p:nvSpPr>
        <p:spPr>
          <a:xfrm>
            <a:off x="571472" y="857232"/>
            <a:ext cx="7643866" cy="2862322"/>
          </a:xfrm>
          <a:prstGeom prst="rect">
            <a:avLst/>
          </a:prstGeom>
          <a:noFill/>
        </p:spPr>
        <p:txBody>
          <a:bodyPr wrap="square" rtlCol="0">
            <a:spAutoFit/>
          </a:bodyPr>
          <a:lstStyle/>
          <a:p>
            <a:pPr>
              <a:buNone/>
            </a:pPr>
            <a:endParaRPr lang="en-US" sz="2000" b="1" dirty="0" smtClean="0"/>
          </a:p>
          <a:p>
            <a:pPr>
              <a:buFont typeface="Wingdings" pitchFamily="2" charset="2"/>
              <a:buChar char="Ø"/>
            </a:pPr>
            <a:r>
              <a:rPr lang="en-US" sz="2000" dirty="0" smtClean="0"/>
              <a:t>Machine learning algorithms can be used for a variety of water quality analysis applications, including predicting water quality parameters, identifying sources of contamination, and detecting anomalies in water quality data</a:t>
            </a:r>
            <a:r>
              <a:rPr lang="en-US" sz="2000" dirty="0" smtClean="0"/>
              <a:t>.</a:t>
            </a:r>
          </a:p>
          <a:p>
            <a:pPr>
              <a:buFont typeface="Wingdings" pitchFamily="2" charset="2"/>
              <a:buChar char="Ø"/>
            </a:pPr>
            <a:r>
              <a:rPr lang="en-US" sz="2000" dirty="0" smtClean="0"/>
              <a:t> </a:t>
            </a:r>
            <a:r>
              <a:rPr lang="en-US" sz="2000" dirty="0" smtClean="0"/>
              <a:t>These algorithms can also be used to develop predictive models that can help water treatment facilities optimize their operations and reduce costs.</a:t>
            </a:r>
          </a:p>
          <a:p>
            <a:pPr>
              <a:buFont typeface="Wingdings" pitchFamily="2" charset="2"/>
              <a:buChar char="Ø"/>
            </a:pPr>
            <a:endParaRPr lang="en-US" sz="2000" dirty="0"/>
          </a:p>
        </p:txBody>
      </p:sp>
      <p:pic>
        <p:nvPicPr>
          <p:cNvPr id="4" name="Picture 3" descr="705ae5f9-824e-4d8b-8a6e-d53e902b54c5 (1).png"/>
          <p:cNvPicPr>
            <a:picLocks noChangeAspect="1"/>
          </p:cNvPicPr>
          <p:nvPr/>
        </p:nvPicPr>
        <p:blipFill>
          <a:blip r:embed="rId2" cstate="print"/>
          <a:stretch>
            <a:fillRect/>
          </a:stretch>
        </p:blipFill>
        <p:spPr>
          <a:xfrm>
            <a:off x="714348" y="3500438"/>
            <a:ext cx="7429552" cy="2786082"/>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4282" y="428604"/>
            <a:ext cx="6000760" cy="954107"/>
          </a:xfrm>
          <a:prstGeom prst="rect">
            <a:avLst/>
          </a:prstGeom>
          <a:noFill/>
        </p:spPr>
        <p:txBody>
          <a:bodyPr wrap="square" rtlCol="0">
            <a:spAutoFit/>
          </a:bodyPr>
          <a:lstStyle/>
          <a:p>
            <a:r>
              <a:rPr lang="en-US" sz="2800" b="1" dirty="0" smtClean="0"/>
              <a:t>BENEFITS OF MACHINE LEARNING</a:t>
            </a:r>
          </a:p>
          <a:p>
            <a:endParaRPr lang="en-US" sz="2800" dirty="0"/>
          </a:p>
        </p:txBody>
      </p:sp>
      <p:sp>
        <p:nvSpPr>
          <p:cNvPr id="3" name="TextBox 2"/>
          <p:cNvSpPr txBox="1"/>
          <p:nvPr/>
        </p:nvSpPr>
        <p:spPr>
          <a:xfrm>
            <a:off x="642910" y="1071546"/>
            <a:ext cx="7572428" cy="2246769"/>
          </a:xfrm>
          <a:prstGeom prst="rect">
            <a:avLst/>
          </a:prstGeom>
          <a:noFill/>
        </p:spPr>
        <p:txBody>
          <a:bodyPr wrap="square" rtlCol="0">
            <a:spAutoFit/>
          </a:bodyPr>
          <a:lstStyle/>
          <a:p>
            <a:pPr>
              <a:buFont typeface="Wingdings" pitchFamily="2" charset="2"/>
              <a:buChar char="Ø"/>
            </a:pPr>
            <a:r>
              <a:rPr lang="en-US" sz="2000" dirty="0" smtClean="0"/>
              <a:t>Machine </a:t>
            </a:r>
            <a:r>
              <a:rPr lang="en-US" sz="2000" dirty="0" smtClean="0"/>
              <a:t>learning can provide more accurate and efficient analysis of water quality data, reducing the need for manual analysis and potentially improving the speed and accuracy of decision-making. </a:t>
            </a:r>
            <a:endParaRPr lang="en-US" sz="2000" dirty="0" smtClean="0"/>
          </a:p>
          <a:p>
            <a:pPr>
              <a:buFont typeface="Wingdings" pitchFamily="2" charset="2"/>
              <a:buChar char="Ø"/>
            </a:pPr>
            <a:r>
              <a:rPr lang="en-US" sz="2000" dirty="0" smtClean="0"/>
              <a:t>Additionally</a:t>
            </a:r>
            <a:r>
              <a:rPr lang="en-US" sz="2000" dirty="0" smtClean="0"/>
              <a:t>, machine learning can help identify trends and patterns that may not be easily discernible through traditional analysis methods, leading to more effective water quality management strategies.</a:t>
            </a:r>
          </a:p>
          <a:p>
            <a:pPr>
              <a:buFont typeface="Wingdings" pitchFamily="2" charset="2"/>
              <a:buChar char="Ø"/>
            </a:pPr>
            <a:endParaRPr lang="en-US" sz="2000" dirty="0"/>
          </a:p>
        </p:txBody>
      </p:sp>
      <p:pic>
        <p:nvPicPr>
          <p:cNvPr id="4" name="Picture 3" descr="e366e6b0-d19e-4861-9f3f-b4222988d8a0.png"/>
          <p:cNvPicPr>
            <a:picLocks noChangeAspect="1"/>
          </p:cNvPicPr>
          <p:nvPr/>
        </p:nvPicPr>
        <p:blipFill>
          <a:blip r:embed="rId2" cstate="print"/>
          <a:stretch>
            <a:fillRect/>
          </a:stretch>
        </p:blipFill>
        <p:spPr>
          <a:xfrm flipV="1">
            <a:off x="571472" y="3214686"/>
            <a:ext cx="8001056" cy="3214710"/>
          </a:xfrm>
          <a:prstGeom prst="rect">
            <a:avLst/>
          </a:prstGeom>
        </p:spPr>
      </p:pic>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tro">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Metro">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tro">
      <a:fillStyleLst>
        <a:solidFill>
          <a:schemeClr val="phClr"/>
        </a:solidFill>
        <a:gradFill rotWithShape="1">
          <a:gsLst>
            <a:gs pos="0">
              <a:schemeClr val="phClr">
                <a:tint val="25000"/>
                <a:satMod val="125000"/>
              </a:schemeClr>
            </a:gs>
            <a:gs pos="40000">
              <a:schemeClr val="phClr">
                <a:tint val="55000"/>
                <a:satMod val="130000"/>
              </a:schemeClr>
            </a:gs>
            <a:gs pos="50000">
              <a:schemeClr val="phClr">
                <a:tint val="59000"/>
                <a:satMod val="130000"/>
              </a:schemeClr>
            </a:gs>
            <a:gs pos="65000">
              <a:schemeClr val="phClr">
                <a:tint val="55000"/>
                <a:satMod val="130000"/>
              </a:schemeClr>
            </a:gs>
            <a:gs pos="100000">
              <a:schemeClr val="phClr">
                <a:tint val="20000"/>
                <a:satMod val="125000"/>
              </a:schemeClr>
            </a:gs>
          </a:gsLst>
          <a:lin ang="5400000" scaled="0"/>
        </a:gradFill>
        <a:gradFill rotWithShape="1">
          <a:gsLst>
            <a:gs pos="0">
              <a:schemeClr val="phClr">
                <a:tint val="48000"/>
                <a:satMod val="138000"/>
              </a:schemeClr>
            </a:gs>
            <a:gs pos="25000">
              <a:schemeClr val="phClr">
                <a:tint val="85000"/>
              </a:schemeClr>
            </a:gs>
            <a:gs pos="40000">
              <a:schemeClr val="phClr">
                <a:tint val="92000"/>
              </a:schemeClr>
            </a:gs>
            <a:gs pos="50000">
              <a:schemeClr val="phClr">
                <a:tint val="93000"/>
              </a:schemeClr>
            </a:gs>
            <a:gs pos="60000">
              <a:schemeClr val="phClr">
                <a:tint val="92000"/>
              </a:schemeClr>
            </a:gs>
            <a:gs pos="75000">
              <a:schemeClr val="phClr">
                <a:tint val="83000"/>
                <a:satMod val="108000"/>
              </a:schemeClr>
            </a:gs>
            <a:gs pos="100000">
              <a:schemeClr val="phClr">
                <a:tint val="48000"/>
                <a:satMod val="150000"/>
              </a:schemeClr>
            </a:gs>
          </a:gsLst>
          <a:lin ang="5400000" scaled="0"/>
        </a:gradFill>
      </a:fillStyleLst>
      <a:lnStyleLst>
        <a:ln w="12000" cap="flat" cmpd="sng" algn="ctr">
          <a:solidFill>
            <a:schemeClr val="ph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glow rad="63500">
              <a:schemeClr val="phClr">
                <a:alpha val="45000"/>
                <a:satMod val="120000"/>
              </a:schemeClr>
            </a:glow>
          </a:effectLst>
        </a:effectStyle>
        <a:effectStyle>
          <a:effectLst>
            <a:glow rad="63500">
              <a:schemeClr val="phClr">
                <a:alpha val="45000"/>
                <a:satMod val="120000"/>
              </a:schemeClr>
            </a:glow>
          </a:effectLst>
          <a:scene3d>
            <a:camera prst="orthographicFront" fov="0">
              <a:rot lat="0" lon="0" rev="0"/>
            </a:camera>
            <a:lightRig rig="brightRoom" dir="tl">
              <a:rot lat="0" lon="0" rev="8700000"/>
            </a:lightRig>
          </a:scene3d>
          <a:sp3d>
            <a:bevelT w="0" h="0"/>
            <a:contourClr>
              <a:schemeClr val="phClr">
                <a:tint val="70000"/>
              </a:schemeClr>
            </a:contourClr>
          </a:sp3d>
        </a:effectStyle>
        <a:effectStyle>
          <a:effectLst>
            <a:glow rad="101500">
              <a:schemeClr val="phClr">
                <a:alpha val="42000"/>
                <a:satMod val="120000"/>
              </a:schemeClr>
            </a:glow>
          </a:effectLst>
          <a:scene3d>
            <a:camera prst="orthographicFront" fov="0">
              <a:rot lat="0" lon="0" rev="0"/>
            </a:camera>
            <a:lightRig rig="glow" dir="t">
              <a:rot lat="0" lon="0" rev="4800000"/>
            </a:lightRig>
          </a:scene3d>
          <a:sp3d prstMaterial="powder">
            <a:bevelT w="50800" h="50800"/>
            <a:contourClr>
              <a:schemeClr val="phClr"/>
            </a:contourClr>
          </a:sp3d>
        </a:effectStyle>
      </a:effectStyleLst>
      <a:bgFillStyleLst>
        <a:solidFill>
          <a:schemeClr val="phClr"/>
        </a:solidFill>
        <a:gradFill rotWithShape="1">
          <a:gsLst>
            <a:gs pos="0">
              <a:schemeClr val="bg1">
                <a:shade val="100000"/>
                <a:satMod val="150000"/>
              </a:schemeClr>
            </a:gs>
            <a:gs pos="65000">
              <a:schemeClr val="bg1">
                <a:shade val="90000"/>
                <a:satMod val="375000"/>
              </a:schemeClr>
            </a:gs>
            <a:gs pos="100000">
              <a:schemeClr val="phClr">
                <a:tint val="88000"/>
                <a:satMod val="400000"/>
              </a:schemeClr>
            </a:gs>
          </a:gsLst>
          <a:lin ang="5400000" scaled="0"/>
        </a:gradFill>
        <a:blipFill>
          <a:blip xmlns:r="http://schemas.openxmlformats.org/officeDocument/2006/relationships" r:embed="rId1">
            <a:duotone>
              <a:schemeClr val="phClr">
                <a:shade val="40000"/>
                <a:satMod val="180000"/>
              </a:schemeClr>
              <a:schemeClr val="phClr">
                <a:tint val="90000"/>
                <a:satMod val="200000"/>
              </a:schemeClr>
            </a:duotone>
          </a:blip>
          <a:tile tx="0" ty="0" sx="80000" sy="8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Metro</Template>
  <TotalTime>161</TotalTime>
  <Words>1372</Words>
  <Application>Microsoft Office PowerPoint</Application>
  <PresentationFormat>On-screen Show (4:3)</PresentationFormat>
  <Paragraphs>90</Paragraphs>
  <Slides>21</Slides>
  <Notes>0</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Metro</vt:lpstr>
      <vt:lpstr>Slide 1</vt:lpstr>
      <vt:lpstr>IMPORTANCE OF WATER ANALYSIS</vt:lpstr>
      <vt:lpstr>Slide 3</vt:lpstr>
      <vt:lpstr>Slide 4</vt:lpstr>
      <vt:lpstr>Slide 5</vt:lpstr>
      <vt:lpstr>Slide 6</vt:lpstr>
      <vt:lpstr>Machine Learning for Water Quality Analysis </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USER</cp:lastModifiedBy>
  <cp:revision>23</cp:revision>
  <dcterms:created xsi:type="dcterms:W3CDTF">2023-10-11T05:39:28Z</dcterms:created>
  <dcterms:modified xsi:type="dcterms:W3CDTF">2023-10-11T09:12:46Z</dcterms:modified>
</cp:coreProperties>
</file>

<file path=docProps/thumbnail.jpeg>
</file>